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72A"/>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2563EB"/>
          </a:solidFill>
          <a:ln/>
        </p:spPr>
      </p:sp>
      <p:sp>
        <p:nvSpPr>
          <p:cNvPr id="3" name="Text 1"/>
          <p:cNvSpPr/>
          <p:nvPr/>
        </p:nvSpPr>
        <p:spPr>
          <a:xfrm>
            <a:off x="502920" y="1645920"/>
            <a:ext cx="5486400" cy="411480"/>
          </a:xfrm>
          <a:prstGeom prst="rect">
            <a:avLst/>
          </a:prstGeom>
          <a:noFill/>
          <a:ln/>
        </p:spPr>
        <p:txBody>
          <a:bodyPr wrap="square" lIns="0" tIns="0" rIns="0" bIns="0" rtlCol="0" anchor="ctr"/>
          <a:lstStyle/>
          <a:p>
            <a:pPr indent="0" marL="0">
              <a:buNone/>
            </a:pPr>
            <a:r>
              <a:rPr lang="en-US" sz="1300" b="1" spc="600" kern="0" dirty="0">
                <a:solidFill>
                  <a:srgbClr val="2563EB"/>
                </a:solidFill>
                <a:latin typeface="Calibri" pitchFamily="34" charset="0"/>
                <a:ea typeface="Calibri" pitchFamily="34" charset="-122"/>
                <a:cs typeface="Calibri" pitchFamily="34" charset="-120"/>
              </a:rPr>
              <a:t>ZEEV.ORG</a:t>
            </a:r>
            <a:endParaRPr lang="en-US" sz="1300" dirty="0"/>
          </a:p>
        </p:txBody>
      </p:sp>
      <p:sp>
        <p:nvSpPr>
          <p:cNvPr id="4" name="Text 2"/>
          <p:cNvSpPr/>
          <p:nvPr/>
        </p:nvSpPr>
        <p:spPr>
          <a:xfrm>
            <a:off x="502920" y="2148840"/>
            <a:ext cx="8229600" cy="2560320"/>
          </a:xfrm>
          <a:prstGeom prst="rect">
            <a:avLst/>
          </a:prstGeom>
          <a:noFill/>
          <a:ln/>
        </p:spPr>
        <p:txBody>
          <a:bodyPr wrap="square" lIns="0" tIns="0" rIns="0" bIns="0" rtlCol="0" anchor="ctr"/>
          <a:lstStyle/>
          <a:p>
            <a:pPr indent="0" marL="0">
              <a:lnSpc>
                <a:spcPct val="105000"/>
              </a:lnSpc>
              <a:buNone/>
            </a:pPr>
            <a:r>
              <a:rPr lang="en-US" sz="5200" b="1" dirty="0">
                <a:solidFill>
                  <a:srgbClr val="FFFFFF"/>
                </a:solidFill>
                <a:latin typeface="Cambria" pitchFamily="34" charset="0"/>
                <a:ea typeface="Cambria" pitchFamily="34" charset="-122"/>
                <a:cs typeface="Cambria" pitchFamily="34" charset="-120"/>
              </a:rPr>
              <a:t>The Robotics</a:t>
            </a:r>
            <a:endParaRPr lang="en-US" sz="5200" dirty="0"/>
          </a:p>
          <a:p>
            <a:pPr indent="0" marL="0">
              <a:lnSpc>
                <a:spcPct val="105000"/>
              </a:lnSpc>
              <a:buNone/>
            </a:pPr>
            <a:r>
              <a:rPr lang="en-US" sz="5200" b="1" dirty="0">
                <a:solidFill>
                  <a:srgbClr val="FFFFFF"/>
                </a:solidFill>
                <a:latin typeface="Cambria" pitchFamily="34" charset="0"/>
                <a:ea typeface="Cambria" pitchFamily="34" charset="-122"/>
                <a:cs typeface="Cambria" pitchFamily="34" charset="-120"/>
              </a:rPr>
              <a:t>Trade Starts Here</a:t>
            </a:r>
            <a:endParaRPr lang="en-US" sz="5200" dirty="0"/>
          </a:p>
        </p:txBody>
      </p:sp>
      <p:sp>
        <p:nvSpPr>
          <p:cNvPr id="5" name="Text 3"/>
          <p:cNvSpPr/>
          <p:nvPr/>
        </p:nvSpPr>
        <p:spPr>
          <a:xfrm>
            <a:off x="502920" y="4937760"/>
            <a:ext cx="8229600" cy="1097280"/>
          </a:xfrm>
          <a:prstGeom prst="rect">
            <a:avLst/>
          </a:prstGeom>
          <a:noFill/>
          <a:ln/>
        </p:spPr>
        <p:txBody>
          <a:bodyPr wrap="square" lIns="0" tIns="0" rIns="0" bIns="0" rtlCol="0" anchor="ctr"/>
          <a:lstStyle/>
          <a:p>
            <a:pPr indent="0" marL="0">
              <a:lnSpc>
                <a:spcPct val="135000"/>
              </a:lnSpc>
              <a:buNone/>
            </a:pPr>
            <a:r>
              <a:rPr lang="en-US" sz="1450" dirty="0">
                <a:solidFill>
                  <a:srgbClr val="B8C8E8"/>
                </a:solidFill>
                <a:latin typeface="Calibri" pitchFamily="34" charset="0"/>
                <a:ea typeface="Calibri" pitchFamily="34" charset="-122"/>
                <a:cs typeface="Calibri" pitchFamily="34" charset="-120"/>
              </a:rPr>
              <a:t>AI is leaving the screen. Humanoids, drones, and physical AI are moving from demos into factories, warehouses, farms, hospitals, and cities. Zeev.org maps the companies, technologies, and capital flows behind the next decade of the real-world economy.</a:t>
            </a:r>
            <a:endParaRPr lang="en-US" sz="1450" dirty="0"/>
          </a:p>
        </p:txBody>
      </p:sp>
      <p:sp>
        <p:nvSpPr>
          <p:cNvPr id="6" name="Shape 4"/>
          <p:cNvSpPr/>
          <p:nvPr/>
        </p:nvSpPr>
        <p:spPr>
          <a:xfrm>
            <a:off x="502920" y="6217920"/>
            <a:ext cx="1965960" cy="347472"/>
          </a:xfrm>
          <a:prstGeom prst="roundRect">
            <a:avLst>
              <a:gd name="adj" fmla="val 10526"/>
            </a:avLst>
          </a:prstGeom>
          <a:solidFill>
            <a:srgbClr val="1E3A6E"/>
          </a:solidFill>
          <a:ln w="12700">
            <a:solidFill>
              <a:srgbClr val="3B6CC7"/>
            </a:solidFill>
            <a:prstDash val="solid"/>
          </a:ln>
        </p:spPr>
      </p:sp>
      <p:sp>
        <p:nvSpPr>
          <p:cNvPr id="7" name="Text 5"/>
          <p:cNvSpPr/>
          <p:nvPr/>
        </p:nvSpPr>
        <p:spPr>
          <a:xfrm>
            <a:off x="502920" y="6217920"/>
            <a:ext cx="1965960" cy="347472"/>
          </a:xfrm>
          <a:prstGeom prst="rect">
            <a:avLst/>
          </a:prstGeom>
          <a:noFill/>
          <a:ln/>
        </p:spPr>
        <p:txBody>
          <a:bodyPr wrap="square" lIns="0" tIns="0" rIns="0" bIns="0" rtlCol="0" anchor="ctr"/>
          <a:lstStyle/>
          <a:p>
            <a:pPr algn="ctr" indent="0" marL="0">
              <a:buNone/>
            </a:pPr>
            <a:r>
              <a:rPr lang="en-US" sz="900" b="1" dirty="0">
                <a:solidFill>
                  <a:srgbClr val="93B8F0"/>
                </a:solidFill>
                <a:latin typeface="Calibri" pitchFamily="34" charset="0"/>
                <a:ea typeface="Calibri" pitchFamily="34" charset="-122"/>
                <a:cs typeface="Calibri" pitchFamily="34" charset="-120"/>
              </a:rPr>
              <a:t>HUMANOIDS</a:t>
            </a:r>
            <a:endParaRPr lang="en-US" sz="900" dirty="0"/>
          </a:p>
        </p:txBody>
      </p:sp>
      <p:sp>
        <p:nvSpPr>
          <p:cNvPr id="8" name="Shape 6"/>
          <p:cNvSpPr/>
          <p:nvPr/>
        </p:nvSpPr>
        <p:spPr>
          <a:xfrm>
            <a:off x="2679192" y="6217920"/>
            <a:ext cx="1965960" cy="347472"/>
          </a:xfrm>
          <a:prstGeom prst="roundRect">
            <a:avLst>
              <a:gd name="adj" fmla="val 10526"/>
            </a:avLst>
          </a:prstGeom>
          <a:solidFill>
            <a:srgbClr val="1E3A6E"/>
          </a:solidFill>
          <a:ln w="12700">
            <a:solidFill>
              <a:srgbClr val="3B6CC7"/>
            </a:solidFill>
            <a:prstDash val="solid"/>
          </a:ln>
        </p:spPr>
      </p:sp>
      <p:sp>
        <p:nvSpPr>
          <p:cNvPr id="9" name="Text 7"/>
          <p:cNvSpPr/>
          <p:nvPr/>
        </p:nvSpPr>
        <p:spPr>
          <a:xfrm>
            <a:off x="2679192" y="6217920"/>
            <a:ext cx="1965960" cy="347472"/>
          </a:xfrm>
          <a:prstGeom prst="rect">
            <a:avLst/>
          </a:prstGeom>
          <a:noFill/>
          <a:ln/>
        </p:spPr>
        <p:txBody>
          <a:bodyPr wrap="square" lIns="0" tIns="0" rIns="0" bIns="0" rtlCol="0" anchor="ctr"/>
          <a:lstStyle/>
          <a:p>
            <a:pPr algn="ctr" indent="0" marL="0">
              <a:buNone/>
            </a:pPr>
            <a:r>
              <a:rPr lang="en-US" sz="900" b="1" dirty="0">
                <a:solidFill>
                  <a:srgbClr val="93B8F0"/>
                </a:solidFill>
                <a:latin typeface="Calibri" pitchFamily="34" charset="0"/>
                <a:ea typeface="Calibri" pitchFamily="34" charset="-122"/>
                <a:cs typeface="Calibri" pitchFamily="34" charset="-120"/>
              </a:rPr>
              <a:t>DRONES</a:t>
            </a:r>
            <a:endParaRPr lang="en-US" sz="900" dirty="0"/>
          </a:p>
        </p:txBody>
      </p:sp>
      <p:sp>
        <p:nvSpPr>
          <p:cNvPr id="10" name="Shape 8"/>
          <p:cNvSpPr/>
          <p:nvPr/>
        </p:nvSpPr>
        <p:spPr>
          <a:xfrm>
            <a:off x="4855464" y="6217920"/>
            <a:ext cx="1965960" cy="347472"/>
          </a:xfrm>
          <a:prstGeom prst="roundRect">
            <a:avLst>
              <a:gd name="adj" fmla="val 10526"/>
            </a:avLst>
          </a:prstGeom>
          <a:solidFill>
            <a:srgbClr val="1E3A6E"/>
          </a:solidFill>
          <a:ln w="12700">
            <a:solidFill>
              <a:srgbClr val="3B6CC7"/>
            </a:solidFill>
            <a:prstDash val="solid"/>
          </a:ln>
        </p:spPr>
      </p:sp>
      <p:sp>
        <p:nvSpPr>
          <p:cNvPr id="11" name="Text 9"/>
          <p:cNvSpPr/>
          <p:nvPr/>
        </p:nvSpPr>
        <p:spPr>
          <a:xfrm>
            <a:off x="4855464" y="6217920"/>
            <a:ext cx="1965960" cy="347472"/>
          </a:xfrm>
          <a:prstGeom prst="rect">
            <a:avLst/>
          </a:prstGeom>
          <a:noFill/>
          <a:ln/>
        </p:spPr>
        <p:txBody>
          <a:bodyPr wrap="square" lIns="0" tIns="0" rIns="0" bIns="0" rtlCol="0" anchor="ctr"/>
          <a:lstStyle/>
          <a:p>
            <a:pPr algn="ctr" indent="0" marL="0">
              <a:buNone/>
            </a:pPr>
            <a:r>
              <a:rPr lang="en-US" sz="900" b="1" dirty="0">
                <a:solidFill>
                  <a:srgbClr val="93B8F0"/>
                </a:solidFill>
                <a:latin typeface="Calibri" pitchFamily="34" charset="0"/>
                <a:ea typeface="Calibri" pitchFamily="34" charset="-122"/>
                <a:cs typeface="Calibri" pitchFamily="34" charset="-120"/>
              </a:rPr>
              <a:t>PHYSICAL AI</a:t>
            </a:r>
            <a:endParaRPr lang="en-US" sz="900" dirty="0"/>
          </a:p>
        </p:txBody>
      </p:sp>
      <p:sp>
        <p:nvSpPr>
          <p:cNvPr id="12" name="Shape 10"/>
          <p:cNvSpPr/>
          <p:nvPr/>
        </p:nvSpPr>
        <p:spPr>
          <a:xfrm>
            <a:off x="7031736" y="6217920"/>
            <a:ext cx="1965960" cy="347472"/>
          </a:xfrm>
          <a:prstGeom prst="roundRect">
            <a:avLst>
              <a:gd name="adj" fmla="val 10526"/>
            </a:avLst>
          </a:prstGeom>
          <a:solidFill>
            <a:srgbClr val="1E3A6E"/>
          </a:solidFill>
          <a:ln w="12700">
            <a:solidFill>
              <a:srgbClr val="3B6CC7"/>
            </a:solidFill>
            <a:prstDash val="solid"/>
          </a:ln>
        </p:spPr>
      </p:sp>
      <p:sp>
        <p:nvSpPr>
          <p:cNvPr id="13" name="Text 11"/>
          <p:cNvSpPr/>
          <p:nvPr/>
        </p:nvSpPr>
        <p:spPr>
          <a:xfrm>
            <a:off x="7031736" y="6217920"/>
            <a:ext cx="1965960" cy="347472"/>
          </a:xfrm>
          <a:prstGeom prst="rect">
            <a:avLst/>
          </a:prstGeom>
          <a:noFill/>
          <a:ln/>
        </p:spPr>
        <p:txBody>
          <a:bodyPr wrap="square" lIns="0" tIns="0" rIns="0" bIns="0" rtlCol="0" anchor="ctr"/>
          <a:lstStyle/>
          <a:p>
            <a:pPr algn="ctr" indent="0" marL="0">
              <a:buNone/>
            </a:pPr>
            <a:r>
              <a:rPr lang="en-US" sz="900" b="1" dirty="0">
                <a:solidFill>
                  <a:srgbClr val="93B8F0"/>
                </a:solidFill>
                <a:latin typeface="Calibri" pitchFamily="34" charset="0"/>
                <a:ea typeface="Calibri" pitchFamily="34" charset="-122"/>
                <a:cs typeface="Calibri" pitchFamily="34" charset="-120"/>
              </a:rPr>
              <a:t>SPVs</a:t>
            </a:r>
            <a:endParaRPr lang="en-US" sz="900" dirty="0"/>
          </a:p>
        </p:txBody>
      </p:sp>
      <p:sp>
        <p:nvSpPr>
          <p:cNvPr id="14" name="Shape 12"/>
          <p:cNvSpPr/>
          <p:nvPr/>
        </p:nvSpPr>
        <p:spPr>
          <a:xfrm>
            <a:off x="9208008" y="6217920"/>
            <a:ext cx="1965960" cy="347472"/>
          </a:xfrm>
          <a:prstGeom prst="roundRect">
            <a:avLst>
              <a:gd name="adj" fmla="val 10526"/>
            </a:avLst>
          </a:prstGeom>
          <a:solidFill>
            <a:srgbClr val="1E3A6E"/>
          </a:solidFill>
          <a:ln w="12700">
            <a:solidFill>
              <a:srgbClr val="3B6CC7"/>
            </a:solidFill>
            <a:prstDash val="solid"/>
          </a:ln>
        </p:spPr>
      </p:sp>
      <p:sp>
        <p:nvSpPr>
          <p:cNvPr id="15" name="Text 13"/>
          <p:cNvSpPr/>
          <p:nvPr/>
        </p:nvSpPr>
        <p:spPr>
          <a:xfrm>
            <a:off x="9208008" y="6217920"/>
            <a:ext cx="1965960" cy="347472"/>
          </a:xfrm>
          <a:prstGeom prst="rect">
            <a:avLst/>
          </a:prstGeom>
          <a:noFill/>
          <a:ln/>
        </p:spPr>
        <p:txBody>
          <a:bodyPr wrap="square" lIns="0" tIns="0" rIns="0" bIns="0" rtlCol="0" anchor="ctr"/>
          <a:lstStyle/>
          <a:p>
            <a:pPr algn="ctr" indent="0" marL="0">
              <a:buNone/>
            </a:pPr>
            <a:r>
              <a:rPr lang="en-US" sz="900" b="1" dirty="0">
                <a:solidFill>
                  <a:srgbClr val="93B8F0"/>
                </a:solidFill>
                <a:latin typeface="Calibri" pitchFamily="34" charset="0"/>
                <a:ea typeface="Calibri" pitchFamily="34" charset="-122"/>
                <a:cs typeface="Calibri" pitchFamily="34" charset="-120"/>
              </a:rPr>
              <a:t>MARKET MAPS</a:t>
            </a:r>
            <a:endParaRPr lang="en-US" sz="900" dirty="0"/>
          </a:p>
        </p:txBody>
      </p:sp>
      <p:sp>
        <p:nvSpPr>
          <p:cNvPr id="16" name="Shape 14"/>
          <p:cNvSpPr/>
          <p:nvPr/>
        </p:nvSpPr>
        <p:spPr>
          <a:xfrm>
            <a:off x="457200" y="6492240"/>
            <a:ext cx="11247120" cy="0"/>
          </a:xfrm>
          <a:prstGeom prst="line">
            <a:avLst/>
          </a:prstGeom>
          <a:noFill/>
          <a:ln w="6350">
            <a:solidFill>
              <a:srgbClr val="D0D8E4"/>
            </a:solidFill>
            <a:prstDash val="solid"/>
          </a:ln>
        </p:spPr>
      </p:sp>
      <p:sp>
        <p:nvSpPr>
          <p:cNvPr id="17" name="Text 15"/>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18" name="Text 16"/>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01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POSITIONING</a:t>
            </a:r>
            <a:endParaRPr lang="en-US" sz="1000" dirty="0"/>
          </a:p>
        </p:txBody>
      </p:sp>
      <p:sp>
        <p:nvSpPr>
          <p:cNvPr id="3" name="Text 1"/>
          <p:cNvSpPr/>
          <p:nvPr/>
        </p:nvSpPr>
        <p:spPr>
          <a:xfrm>
            <a:off x="548640" y="685800"/>
            <a:ext cx="10058400" cy="1371600"/>
          </a:xfrm>
          <a:prstGeom prst="rect">
            <a:avLst/>
          </a:prstGeom>
          <a:noFill/>
          <a:ln/>
        </p:spPr>
        <p:txBody>
          <a:bodyPr wrap="square" lIns="0" tIns="0" rIns="0" bIns="0" rtlCol="0" anchor="t"/>
          <a:lstStyle/>
          <a:p>
            <a:pPr indent="0" marL="0">
              <a:buNone/>
            </a:pPr>
            <a:r>
              <a:rPr lang="en-US" sz="3000" b="1" dirty="0">
                <a:solidFill>
                  <a:srgbClr val="1A202C"/>
                </a:solidFill>
                <a:latin typeface="Cambria" pitchFamily="34" charset="0"/>
                <a:ea typeface="Cambria" pitchFamily="34" charset="-122"/>
                <a:cs typeface="Cambria" pitchFamily="34" charset="-120"/>
              </a:rPr>
              <a:t>Build the capital formation layer for robotics</a:t>
            </a:r>
            <a:endParaRPr lang="en-US" sz="3000" dirty="0"/>
          </a:p>
        </p:txBody>
      </p:sp>
      <p:sp>
        <p:nvSpPr>
          <p:cNvPr id="4" name="Text 2"/>
          <p:cNvSpPr/>
          <p:nvPr/>
        </p:nvSpPr>
        <p:spPr>
          <a:xfrm>
            <a:off x="548640" y="1920240"/>
            <a:ext cx="7315200" cy="411480"/>
          </a:xfrm>
          <a:prstGeom prst="rect">
            <a:avLst/>
          </a:prstGeom>
          <a:noFill/>
          <a:ln/>
        </p:spPr>
        <p:txBody>
          <a:bodyPr wrap="square" lIns="0" tIns="0" rIns="0" bIns="0" rtlCol="0" anchor="t"/>
          <a:lstStyle/>
          <a:p>
            <a:pPr indent="0" marL="0">
              <a:lnSpc>
                <a:spcPct val="130000"/>
              </a:lnSpc>
              <a:buNone/>
            </a:pPr>
            <a:r>
              <a:rPr lang="en-US" sz="1400" dirty="0">
                <a:solidFill>
                  <a:srgbClr val="4A5568"/>
                </a:solidFill>
                <a:latin typeface="Calibri" pitchFamily="34" charset="0"/>
                <a:ea typeface="Calibri" pitchFamily="34" charset="-122"/>
                <a:cs typeface="Calibri" pitchFamily="34" charset="-120"/>
              </a:rPr>
              <a:t>Zeev should not look like a tech blogger. The brand should feel like a robotics intelligence platform investors can trust.</a:t>
            </a:r>
            <a:endParaRPr lang="en-US" sz="1400" dirty="0"/>
          </a:p>
        </p:txBody>
      </p:sp>
      <p:sp>
        <p:nvSpPr>
          <p:cNvPr id="5" name="Shape 3"/>
          <p:cNvSpPr/>
          <p:nvPr/>
        </p:nvSpPr>
        <p:spPr>
          <a:xfrm>
            <a:off x="548640" y="2560320"/>
            <a:ext cx="3566160" cy="3474720"/>
          </a:xfrm>
          <a:prstGeom prst="roundRect">
            <a:avLst>
              <a:gd name="adj" fmla="val 1842"/>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pic>
        <p:nvPicPr>
          <p:cNvPr id="6" name="Image 0" descr="/home/claude/icons/search_blue.png">    </p:cNvPr>
          <p:cNvPicPr>
            <a:picLocks noChangeAspect="1"/>
          </p:cNvPicPr>
          <p:nvPr/>
        </p:nvPicPr>
        <p:blipFill>
          <a:blip r:embed="rId1"/>
          <a:stretch>
            <a:fillRect/>
          </a:stretch>
        </p:blipFill>
        <p:spPr>
          <a:xfrm>
            <a:off x="822960" y="2788920"/>
            <a:ext cx="502920" cy="502920"/>
          </a:xfrm>
          <a:prstGeom prst="rect">
            <a:avLst/>
          </a:prstGeom>
        </p:spPr>
      </p:pic>
      <p:sp>
        <p:nvSpPr>
          <p:cNvPr id="7" name="Text 4"/>
          <p:cNvSpPr/>
          <p:nvPr/>
        </p:nvSpPr>
        <p:spPr>
          <a:xfrm>
            <a:off x="822960" y="3429000"/>
            <a:ext cx="3017520" cy="411480"/>
          </a:xfrm>
          <a:prstGeom prst="rect">
            <a:avLst/>
          </a:prstGeom>
          <a:noFill/>
          <a:ln/>
        </p:spPr>
        <p:txBody>
          <a:bodyPr wrap="square" lIns="0" tIns="0" rIns="0" bIns="0" rtlCol="0" anchor="ctr"/>
          <a:lstStyle/>
          <a:p>
            <a:pPr indent="0" marL="0">
              <a:buNone/>
            </a:pPr>
            <a:r>
              <a:rPr lang="en-US" sz="1700" b="1" dirty="0">
                <a:solidFill>
                  <a:srgbClr val="1A202C"/>
                </a:solidFill>
                <a:latin typeface="Cambria" pitchFamily="34" charset="0"/>
                <a:ea typeface="Cambria" pitchFamily="34" charset="-122"/>
                <a:cs typeface="Cambria" pitchFamily="34" charset="-120"/>
              </a:rPr>
              <a:t>Expertise</a:t>
            </a:r>
            <a:endParaRPr lang="en-US" sz="1700" dirty="0"/>
          </a:p>
        </p:txBody>
      </p:sp>
      <p:sp>
        <p:nvSpPr>
          <p:cNvPr id="8" name="Text 5"/>
          <p:cNvSpPr/>
          <p:nvPr/>
        </p:nvSpPr>
        <p:spPr>
          <a:xfrm>
            <a:off x="822960" y="3886200"/>
            <a:ext cx="3017520" cy="1920240"/>
          </a:xfrm>
          <a:prstGeom prst="rect">
            <a:avLst/>
          </a:prstGeom>
          <a:noFill/>
          <a:ln/>
        </p:spPr>
        <p:txBody>
          <a:bodyPr wrap="square" lIns="0" tIns="0" rIns="0" bIns="0" rtlCol="0" anchor="t"/>
          <a:lstStyle/>
          <a:p>
            <a:pPr indent="0" marL="0">
              <a:lnSpc>
                <a:spcPct val="130000"/>
              </a:lnSpc>
              <a:buNone/>
            </a:pPr>
            <a:r>
              <a:rPr lang="en-US" sz="1250" dirty="0">
                <a:solidFill>
                  <a:srgbClr val="4A5568"/>
                </a:solidFill>
                <a:latin typeface="Calibri" pitchFamily="34" charset="0"/>
                <a:ea typeface="Calibri" pitchFamily="34" charset="-122"/>
                <a:cs typeface="Calibri" pitchFamily="34" charset="-120"/>
              </a:rPr>
              <a:t>Map the companies, technologies, founders, suppliers, deployments, and market structure behind the robotics decade.</a:t>
            </a:r>
            <a:endParaRPr lang="en-US" sz="1250" dirty="0"/>
          </a:p>
        </p:txBody>
      </p:sp>
      <p:sp>
        <p:nvSpPr>
          <p:cNvPr id="9" name="Shape 6"/>
          <p:cNvSpPr/>
          <p:nvPr/>
        </p:nvSpPr>
        <p:spPr>
          <a:xfrm>
            <a:off x="4389120" y="2560320"/>
            <a:ext cx="3566160" cy="3474720"/>
          </a:xfrm>
          <a:prstGeom prst="roundRect">
            <a:avLst>
              <a:gd name="adj" fmla="val 1842"/>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pic>
        <p:nvPicPr>
          <p:cNvPr id="10" name="Image 1" descr="/home/claude/icons/users_blue.png">    </p:cNvPr>
          <p:cNvPicPr>
            <a:picLocks noChangeAspect="1"/>
          </p:cNvPicPr>
          <p:nvPr/>
        </p:nvPicPr>
        <p:blipFill>
          <a:blip r:embed="rId2"/>
          <a:stretch>
            <a:fillRect/>
          </a:stretch>
        </p:blipFill>
        <p:spPr>
          <a:xfrm>
            <a:off x="4663440" y="2788920"/>
            <a:ext cx="502920" cy="502920"/>
          </a:xfrm>
          <a:prstGeom prst="rect">
            <a:avLst/>
          </a:prstGeom>
        </p:spPr>
      </p:pic>
      <p:sp>
        <p:nvSpPr>
          <p:cNvPr id="11" name="Text 7"/>
          <p:cNvSpPr/>
          <p:nvPr/>
        </p:nvSpPr>
        <p:spPr>
          <a:xfrm>
            <a:off x="4663440" y="3429000"/>
            <a:ext cx="3017520" cy="411480"/>
          </a:xfrm>
          <a:prstGeom prst="rect">
            <a:avLst/>
          </a:prstGeom>
          <a:noFill/>
          <a:ln/>
        </p:spPr>
        <p:txBody>
          <a:bodyPr wrap="square" lIns="0" tIns="0" rIns="0" bIns="0" rtlCol="0" anchor="ctr"/>
          <a:lstStyle/>
          <a:p>
            <a:pPr indent="0" marL="0">
              <a:buNone/>
            </a:pPr>
            <a:r>
              <a:rPr lang="en-US" sz="1700" b="1" dirty="0">
                <a:solidFill>
                  <a:srgbClr val="1A202C"/>
                </a:solidFill>
                <a:latin typeface="Cambria" pitchFamily="34" charset="0"/>
                <a:ea typeface="Cambria" pitchFamily="34" charset="-122"/>
                <a:cs typeface="Cambria" pitchFamily="34" charset="-120"/>
              </a:rPr>
              <a:t>Audience</a:t>
            </a:r>
            <a:endParaRPr lang="en-US" sz="1700" dirty="0"/>
          </a:p>
        </p:txBody>
      </p:sp>
      <p:sp>
        <p:nvSpPr>
          <p:cNvPr id="12" name="Text 8"/>
          <p:cNvSpPr/>
          <p:nvPr/>
        </p:nvSpPr>
        <p:spPr>
          <a:xfrm>
            <a:off x="4663440" y="3886200"/>
            <a:ext cx="3017520" cy="1920240"/>
          </a:xfrm>
          <a:prstGeom prst="rect">
            <a:avLst/>
          </a:prstGeom>
          <a:noFill/>
          <a:ln/>
        </p:spPr>
        <p:txBody>
          <a:bodyPr wrap="square" lIns="0" tIns="0" rIns="0" bIns="0" rtlCol="0" anchor="t"/>
          <a:lstStyle/>
          <a:p>
            <a:pPr indent="0" marL="0">
              <a:lnSpc>
                <a:spcPct val="130000"/>
              </a:lnSpc>
              <a:buNone/>
            </a:pPr>
            <a:r>
              <a:rPr lang="en-US" sz="1250" dirty="0">
                <a:solidFill>
                  <a:srgbClr val="4A5568"/>
                </a:solidFill>
                <a:latin typeface="Calibri" pitchFamily="34" charset="0"/>
                <a:ea typeface="Calibri" pitchFamily="34" charset="-122"/>
                <a:cs typeface="Calibri" pitchFamily="34" charset="-120"/>
              </a:rPr>
              <a:t>Build 100k robotics-interested followers: investors, founders, engineers, journalists, and operators.</a:t>
            </a:r>
            <a:endParaRPr lang="en-US" sz="1250" dirty="0"/>
          </a:p>
        </p:txBody>
      </p:sp>
      <p:sp>
        <p:nvSpPr>
          <p:cNvPr id="13" name="Shape 9"/>
          <p:cNvSpPr/>
          <p:nvPr/>
        </p:nvSpPr>
        <p:spPr>
          <a:xfrm>
            <a:off x="8229600" y="2560320"/>
            <a:ext cx="3566160" cy="3474720"/>
          </a:xfrm>
          <a:prstGeom prst="roundRect">
            <a:avLst>
              <a:gd name="adj" fmla="val 1842"/>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pic>
        <p:nvPicPr>
          <p:cNvPr id="14" name="Image 2" descr="/home/claude/icons/coins_blue.png">    </p:cNvPr>
          <p:cNvPicPr>
            <a:picLocks noChangeAspect="1"/>
          </p:cNvPicPr>
          <p:nvPr/>
        </p:nvPicPr>
        <p:blipFill>
          <a:blip r:embed="rId3"/>
          <a:stretch>
            <a:fillRect/>
          </a:stretch>
        </p:blipFill>
        <p:spPr>
          <a:xfrm>
            <a:off x="8503920" y="2788920"/>
            <a:ext cx="502920" cy="502920"/>
          </a:xfrm>
          <a:prstGeom prst="rect">
            <a:avLst/>
          </a:prstGeom>
        </p:spPr>
      </p:pic>
      <p:sp>
        <p:nvSpPr>
          <p:cNvPr id="15" name="Text 10"/>
          <p:cNvSpPr/>
          <p:nvPr/>
        </p:nvSpPr>
        <p:spPr>
          <a:xfrm>
            <a:off x="8503920" y="3429000"/>
            <a:ext cx="3017520" cy="411480"/>
          </a:xfrm>
          <a:prstGeom prst="rect">
            <a:avLst/>
          </a:prstGeom>
          <a:noFill/>
          <a:ln/>
        </p:spPr>
        <p:txBody>
          <a:bodyPr wrap="square" lIns="0" tIns="0" rIns="0" bIns="0" rtlCol="0" anchor="ctr"/>
          <a:lstStyle/>
          <a:p>
            <a:pPr indent="0" marL="0">
              <a:buNone/>
            </a:pPr>
            <a:r>
              <a:rPr lang="en-US" sz="1700" b="1" dirty="0">
                <a:solidFill>
                  <a:srgbClr val="1A202C"/>
                </a:solidFill>
                <a:latin typeface="Cambria" pitchFamily="34" charset="0"/>
                <a:ea typeface="Cambria" pitchFamily="34" charset="-122"/>
                <a:cs typeface="Cambria" pitchFamily="34" charset="-120"/>
              </a:rPr>
              <a:t>Capital</a:t>
            </a:r>
            <a:endParaRPr lang="en-US" sz="1700" dirty="0"/>
          </a:p>
        </p:txBody>
      </p:sp>
      <p:sp>
        <p:nvSpPr>
          <p:cNvPr id="16" name="Text 11"/>
          <p:cNvSpPr/>
          <p:nvPr/>
        </p:nvSpPr>
        <p:spPr>
          <a:xfrm>
            <a:off x="8503920" y="3886200"/>
            <a:ext cx="3017520" cy="1920240"/>
          </a:xfrm>
          <a:prstGeom prst="rect">
            <a:avLst/>
          </a:prstGeom>
          <a:noFill/>
          <a:ln/>
        </p:spPr>
        <p:txBody>
          <a:bodyPr wrap="square" lIns="0" tIns="0" rIns="0" bIns="0" rtlCol="0" anchor="t"/>
          <a:lstStyle/>
          <a:p>
            <a:pPr indent="0" marL="0">
              <a:lnSpc>
                <a:spcPct val="130000"/>
              </a:lnSpc>
              <a:buNone/>
            </a:pPr>
            <a:r>
              <a:rPr lang="en-US" sz="1250" dirty="0">
                <a:solidFill>
                  <a:srgbClr val="4A5568"/>
                </a:solidFill>
                <a:latin typeface="Calibri" pitchFamily="34" charset="0"/>
                <a:ea typeface="Calibri" pitchFamily="34" charset="-122"/>
                <a:cs typeface="Calibri" pitchFamily="34" charset="-120"/>
              </a:rPr>
              <a:t>Create a compliant SPV funnel — public education to private briefings to qualified investor access.</a:t>
            </a:r>
            <a:endParaRPr lang="en-US" sz="1250" dirty="0"/>
          </a:p>
        </p:txBody>
      </p:sp>
      <p:sp>
        <p:nvSpPr>
          <p:cNvPr id="17" name="Shape 12"/>
          <p:cNvSpPr/>
          <p:nvPr/>
        </p:nvSpPr>
        <p:spPr>
          <a:xfrm>
            <a:off x="548640" y="6217920"/>
            <a:ext cx="10972800" cy="502920"/>
          </a:xfrm>
          <a:prstGeom prst="roundRect">
            <a:avLst>
              <a:gd name="adj" fmla="val 10909"/>
            </a:avLst>
          </a:prstGeom>
          <a:solidFill>
            <a:srgbClr val="EFF6FF"/>
          </a:solidFill>
          <a:ln w="12700">
            <a:solidFill>
              <a:srgbClr val="2563EB"/>
            </a:solidFill>
            <a:prstDash val="solid"/>
          </a:ln>
        </p:spPr>
      </p:sp>
      <p:sp>
        <p:nvSpPr>
          <p:cNvPr id="18" name="Text 13"/>
          <p:cNvSpPr/>
          <p:nvPr/>
        </p:nvSpPr>
        <p:spPr>
          <a:xfrm>
            <a:off x="731520" y="6281928"/>
            <a:ext cx="10607040" cy="365760"/>
          </a:xfrm>
          <a:prstGeom prst="rect">
            <a:avLst/>
          </a:prstGeom>
          <a:noFill/>
          <a:ln/>
        </p:spPr>
        <p:txBody>
          <a:bodyPr wrap="square" lIns="0" tIns="0" rIns="0" bIns="0" rtlCol="0" anchor="ctr"/>
          <a:lstStyle/>
          <a:p>
            <a:pPr algn="ctr" indent="0" marL="0">
              <a:buNone/>
            </a:pPr>
            <a:r>
              <a:rPr lang="en-US" sz="1300" i="1" dirty="0">
                <a:solidFill>
                  <a:srgbClr val="2563EB"/>
                </a:solidFill>
                <a:latin typeface="Cambria" pitchFamily="34" charset="0"/>
                <a:ea typeface="Cambria" pitchFamily="34" charset="-122"/>
                <a:cs typeface="Cambria" pitchFamily="34" charset="-120"/>
              </a:rPr>
              <a:t>"I map the companies, technologies, founders, suppliers, deployments, and market structure behind the robotics decade."</a:t>
            </a:r>
            <a:endParaRPr lang="en-US" sz="1300" dirty="0"/>
          </a:p>
        </p:txBody>
      </p:sp>
      <p:sp>
        <p:nvSpPr>
          <p:cNvPr id="19" name="Shape 14"/>
          <p:cNvSpPr/>
          <p:nvPr/>
        </p:nvSpPr>
        <p:spPr>
          <a:xfrm>
            <a:off x="457200" y="6492240"/>
            <a:ext cx="11247120" cy="0"/>
          </a:xfrm>
          <a:prstGeom prst="line">
            <a:avLst/>
          </a:prstGeom>
          <a:noFill/>
          <a:ln w="6350">
            <a:solidFill>
              <a:srgbClr val="D0D8E4"/>
            </a:solidFill>
            <a:prstDash val="solid"/>
          </a:ln>
        </p:spPr>
      </p:sp>
      <p:sp>
        <p:nvSpPr>
          <p:cNvPr id="20" name="Text 15"/>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21" name="Text 16"/>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02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THE OPPORTUNITY</a:t>
            </a:r>
            <a:endParaRPr lang="en-US" sz="1000" dirty="0"/>
          </a:p>
        </p:txBody>
      </p:sp>
      <p:sp>
        <p:nvSpPr>
          <p:cNvPr id="3" name="Text 1"/>
          <p:cNvSpPr/>
          <p:nvPr/>
        </p:nvSpPr>
        <p:spPr>
          <a:xfrm>
            <a:off x="548640" y="685800"/>
            <a:ext cx="10058400" cy="1371600"/>
          </a:xfrm>
          <a:prstGeom prst="rect">
            <a:avLst/>
          </a:prstGeom>
          <a:noFill/>
          <a:ln/>
        </p:spPr>
        <p:txBody>
          <a:bodyPr wrap="square" lIns="0" tIns="0" rIns="0" bIns="0" rtlCol="0" anchor="t"/>
          <a:lstStyle/>
          <a:p>
            <a:pPr indent="0" marL="0">
              <a:buNone/>
            </a:pPr>
            <a:r>
              <a:rPr lang="en-US" sz="2800" b="1" dirty="0">
                <a:solidFill>
                  <a:srgbClr val="1A202C"/>
                </a:solidFill>
                <a:latin typeface="Cambria" pitchFamily="34" charset="0"/>
                <a:ea typeface="Cambria" pitchFamily="34" charset="-122"/>
                <a:cs typeface="Cambria" pitchFamily="34" charset="-120"/>
              </a:rPr>
              <a:t>The robotics decade is not a prediction.</a:t>
            </a:r>
            <a:endParaRPr lang="en-US" sz="2800" dirty="0"/>
          </a:p>
          <a:p>
            <a:pPr indent="0" marL="0">
              <a:buNone/>
            </a:pPr>
            <a:r>
              <a:rPr lang="en-US" sz="2800" b="1" dirty="0">
                <a:solidFill>
                  <a:srgbClr val="1A202C"/>
                </a:solidFill>
                <a:latin typeface="Cambria" pitchFamily="34" charset="0"/>
                <a:ea typeface="Cambria" pitchFamily="34" charset="-122"/>
                <a:cs typeface="Cambria" pitchFamily="34" charset="-120"/>
              </a:rPr>
              <a:t>It is already underway.</a:t>
            </a:r>
            <a:endParaRPr lang="en-US" sz="2800" dirty="0"/>
          </a:p>
        </p:txBody>
      </p:sp>
      <p:sp>
        <p:nvSpPr>
          <p:cNvPr id="4" name="Shape 2"/>
          <p:cNvSpPr/>
          <p:nvPr/>
        </p:nvSpPr>
        <p:spPr>
          <a:xfrm>
            <a:off x="548640" y="2651760"/>
            <a:ext cx="2651760" cy="3383280"/>
          </a:xfrm>
          <a:prstGeom prst="roundRect">
            <a:avLst>
              <a:gd name="adj" fmla="val 2414"/>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5" name="Text 3"/>
          <p:cNvSpPr/>
          <p:nvPr/>
        </p:nvSpPr>
        <p:spPr>
          <a:xfrm>
            <a:off x="548640" y="2834640"/>
            <a:ext cx="2651760" cy="868680"/>
          </a:xfrm>
          <a:prstGeom prst="rect">
            <a:avLst/>
          </a:prstGeom>
          <a:noFill/>
          <a:ln/>
        </p:spPr>
        <p:txBody>
          <a:bodyPr wrap="square" lIns="0" tIns="0" rIns="0" bIns="0" rtlCol="0" anchor="ctr"/>
          <a:lstStyle/>
          <a:p>
            <a:pPr algn="ctr" indent="0" marL="0">
              <a:buNone/>
            </a:pPr>
            <a:r>
              <a:rPr lang="en-US" sz="4000" b="1" dirty="0">
                <a:solidFill>
                  <a:srgbClr val="2563EB"/>
                </a:solidFill>
                <a:latin typeface="Cambria" pitchFamily="34" charset="0"/>
                <a:ea typeface="Cambria" pitchFamily="34" charset="-122"/>
                <a:cs typeface="Cambria" pitchFamily="34" charset="-120"/>
              </a:rPr>
              <a:t>542K</a:t>
            </a:r>
            <a:endParaRPr lang="en-US" sz="4000" dirty="0"/>
          </a:p>
        </p:txBody>
      </p:sp>
      <p:sp>
        <p:nvSpPr>
          <p:cNvPr id="6" name="Text 4"/>
          <p:cNvSpPr/>
          <p:nvPr/>
        </p:nvSpPr>
        <p:spPr>
          <a:xfrm>
            <a:off x="685800" y="3749040"/>
            <a:ext cx="2377440" cy="1280160"/>
          </a:xfrm>
          <a:prstGeom prst="rect">
            <a:avLst/>
          </a:prstGeom>
          <a:noFill/>
          <a:ln/>
        </p:spPr>
        <p:txBody>
          <a:bodyPr wrap="square" lIns="0" tIns="0" rIns="0" bIns="0" rtlCol="0" anchor="t"/>
          <a:lstStyle/>
          <a:p>
            <a:pPr algn="ctr" indent="0" marL="0">
              <a:lnSpc>
                <a:spcPct val="120000"/>
              </a:lnSpc>
              <a:buNone/>
            </a:pPr>
            <a:r>
              <a:rPr lang="en-US" sz="1200" b="1" dirty="0">
                <a:solidFill>
                  <a:srgbClr val="1A202C"/>
                </a:solidFill>
                <a:latin typeface="Calibri" pitchFamily="34" charset="0"/>
                <a:ea typeface="Calibri" pitchFamily="34" charset="-122"/>
                <a:cs typeface="Calibri" pitchFamily="34" charset="-120"/>
              </a:rPr>
              <a:t>Industrial robots installed globally in 2024</a:t>
            </a:r>
            <a:endParaRPr lang="en-US" sz="1200" dirty="0"/>
          </a:p>
        </p:txBody>
      </p:sp>
      <p:sp>
        <p:nvSpPr>
          <p:cNvPr id="7" name="Text 5"/>
          <p:cNvSpPr/>
          <p:nvPr/>
        </p:nvSpPr>
        <p:spPr>
          <a:xfrm>
            <a:off x="685800" y="5166360"/>
            <a:ext cx="2377440" cy="685800"/>
          </a:xfrm>
          <a:prstGeom prst="rect">
            <a:avLst/>
          </a:prstGeom>
          <a:noFill/>
          <a:ln/>
        </p:spPr>
        <p:txBody>
          <a:bodyPr wrap="square" lIns="0" tIns="0" rIns="0" bIns="0" rtlCol="0" anchor="t"/>
          <a:lstStyle/>
          <a:p>
            <a:pPr algn="ctr" indent="0" marL="0">
              <a:lnSpc>
                <a:spcPct val="115000"/>
              </a:lnSpc>
              <a:buNone/>
            </a:pPr>
            <a:r>
              <a:rPr lang="en-US" sz="1050" dirty="0">
                <a:solidFill>
                  <a:srgbClr val="718096"/>
                </a:solidFill>
                <a:latin typeface="Calibri" pitchFamily="34" charset="0"/>
                <a:ea typeface="Calibri" pitchFamily="34" charset="-122"/>
                <a:cs typeface="Calibri" pitchFamily="34" charset="-120"/>
              </a:rPr>
              <a:t>More than double 10 years earlier — IFR</a:t>
            </a:r>
            <a:endParaRPr lang="en-US" sz="1050" dirty="0"/>
          </a:p>
        </p:txBody>
      </p:sp>
      <p:sp>
        <p:nvSpPr>
          <p:cNvPr id="8" name="Shape 6"/>
          <p:cNvSpPr/>
          <p:nvPr/>
        </p:nvSpPr>
        <p:spPr>
          <a:xfrm>
            <a:off x="3429000" y="2651760"/>
            <a:ext cx="2651760" cy="3383280"/>
          </a:xfrm>
          <a:prstGeom prst="roundRect">
            <a:avLst>
              <a:gd name="adj" fmla="val 2414"/>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9" name="Text 7"/>
          <p:cNvSpPr/>
          <p:nvPr/>
        </p:nvSpPr>
        <p:spPr>
          <a:xfrm>
            <a:off x="3429000" y="2834640"/>
            <a:ext cx="2651760" cy="868680"/>
          </a:xfrm>
          <a:prstGeom prst="rect">
            <a:avLst/>
          </a:prstGeom>
          <a:noFill/>
          <a:ln/>
        </p:spPr>
        <p:txBody>
          <a:bodyPr wrap="square" lIns="0" tIns="0" rIns="0" bIns="0" rtlCol="0" anchor="ctr"/>
          <a:lstStyle/>
          <a:p>
            <a:pPr algn="ctr" indent="0" marL="0">
              <a:buNone/>
            </a:pPr>
            <a:r>
              <a:rPr lang="en-US" sz="4000" b="1" dirty="0">
                <a:solidFill>
                  <a:srgbClr val="2563EB"/>
                </a:solidFill>
                <a:latin typeface="Cambria" pitchFamily="34" charset="0"/>
                <a:ea typeface="Cambria" pitchFamily="34" charset="-122"/>
                <a:cs typeface="Cambria" pitchFamily="34" charset="-120"/>
              </a:rPr>
              <a:t>$38B</a:t>
            </a:r>
            <a:endParaRPr lang="en-US" sz="4000" dirty="0"/>
          </a:p>
        </p:txBody>
      </p:sp>
      <p:sp>
        <p:nvSpPr>
          <p:cNvPr id="10" name="Text 8"/>
          <p:cNvSpPr/>
          <p:nvPr/>
        </p:nvSpPr>
        <p:spPr>
          <a:xfrm>
            <a:off x="3566160" y="3749040"/>
            <a:ext cx="2377440" cy="1280160"/>
          </a:xfrm>
          <a:prstGeom prst="rect">
            <a:avLst/>
          </a:prstGeom>
          <a:noFill/>
          <a:ln/>
        </p:spPr>
        <p:txBody>
          <a:bodyPr wrap="square" lIns="0" tIns="0" rIns="0" bIns="0" rtlCol="0" anchor="t"/>
          <a:lstStyle/>
          <a:p>
            <a:pPr algn="ctr" indent="0" marL="0">
              <a:lnSpc>
                <a:spcPct val="120000"/>
              </a:lnSpc>
              <a:buNone/>
            </a:pPr>
            <a:r>
              <a:rPr lang="en-US" sz="1200" b="1" dirty="0">
                <a:solidFill>
                  <a:srgbClr val="1A202C"/>
                </a:solidFill>
                <a:latin typeface="Calibri" pitchFamily="34" charset="0"/>
                <a:ea typeface="Calibri" pitchFamily="34" charset="-122"/>
                <a:cs typeface="Calibri" pitchFamily="34" charset="-120"/>
              </a:rPr>
              <a:t>Goldman Sachs humanoid market projection</a:t>
            </a:r>
            <a:endParaRPr lang="en-US" sz="1200" dirty="0"/>
          </a:p>
        </p:txBody>
      </p:sp>
      <p:sp>
        <p:nvSpPr>
          <p:cNvPr id="11" name="Text 9"/>
          <p:cNvSpPr/>
          <p:nvPr/>
        </p:nvSpPr>
        <p:spPr>
          <a:xfrm>
            <a:off x="3566160" y="5166360"/>
            <a:ext cx="2377440" cy="685800"/>
          </a:xfrm>
          <a:prstGeom prst="rect">
            <a:avLst/>
          </a:prstGeom>
          <a:noFill/>
          <a:ln/>
        </p:spPr>
        <p:txBody>
          <a:bodyPr wrap="square" lIns="0" tIns="0" rIns="0" bIns="0" rtlCol="0" anchor="t"/>
          <a:lstStyle/>
          <a:p>
            <a:pPr algn="ctr" indent="0" marL="0">
              <a:lnSpc>
                <a:spcPct val="115000"/>
              </a:lnSpc>
              <a:buNone/>
            </a:pPr>
            <a:r>
              <a:rPr lang="en-US" sz="1050" dirty="0">
                <a:solidFill>
                  <a:srgbClr val="718096"/>
                </a:solidFill>
                <a:latin typeface="Calibri" pitchFamily="34" charset="0"/>
                <a:ea typeface="Calibri" pitchFamily="34" charset="-122"/>
                <a:cs typeface="Calibri" pitchFamily="34" charset="-120"/>
              </a:rPr>
              <a:t>By 2035</a:t>
            </a:r>
            <a:endParaRPr lang="en-US" sz="1050" dirty="0"/>
          </a:p>
        </p:txBody>
      </p:sp>
      <p:sp>
        <p:nvSpPr>
          <p:cNvPr id="12" name="Shape 10"/>
          <p:cNvSpPr/>
          <p:nvPr/>
        </p:nvSpPr>
        <p:spPr>
          <a:xfrm>
            <a:off x="6309360" y="2651760"/>
            <a:ext cx="2651760" cy="3383280"/>
          </a:xfrm>
          <a:prstGeom prst="roundRect">
            <a:avLst>
              <a:gd name="adj" fmla="val 2414"/>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3" name="Text 11"/>
          <p:cNvSpPr/>
          <p:nvPr/>
        </p:nvSpPr>
        <p:spPr>
          <a:xfrm>
            <a:off x="6309360" y="2834640"/>
            <a:ext cx="2651760" cy="868680"/>
          </a:xfrm>
          <a:prstGeom prst="rect">
            <a:avLst/>
          </a:prstGeom>
          <a:noFill/>
          <a:ln/>
        </p:spPr>
        <p:txBody>
          <a:bodyPr wrap="square" lIns="0" tIns="0" rIns="0" bIns="0" rtlCol="0" anchor="ctr"/>
          <a:lstStyle/>
          <a:p>
            <a:pPr algn="ctr" indent="0" marL="0">
              <a:buNone/>
            </a:pPr>
            <a:r>
              <a:rPr lang="en-US" sz="4000" b="1" dirty="0">
                <a:solidFill>
                  <a:srgbClr val="2563EB"/>
                </a:solidFill>
                <a:latin typeface="Cambria" pitchFamily="34" charset="0"/>
                <a:ea typeface="Cambria" pitchFamily="34" charset="-122"/>
                <a:cs typeface="Cambria" pitchFamily="34" charset="-120"/>
              </a:rPr>
              <a:t>$5T</a:t>
            </a:r>
            <a:endParaRPr lang="en-US" sz="4000" dirty="0"/>
          </a:p>
        </p:txBody>
      </p:sp>
      <p:sp>
        <p:nvSpPr>
          <p:cNvPr id="14" name="Text 12"/>
          <p:cNvSpPr/>
          <p:nvPr/>
        </p:nvSpPr>
        <p:spPr>
          <a:xfrm>
            <a:off x="6446520" y="3749040"/>
            <a:ext cx="2377440" cy="1280160"/>
          </a:xfrm>
          <a:prstGeom prst="rect">
            <a:avLst/>
          </a:prstGeom>
          <a:noFill/>
          <a:ln/>
        </p:spPr>
        <p:txBody>
          <a:bodyPr wrap="square" lIns="0" tIns="0" rIns="0" bIns="0" rtlCol="0" anchor="t"/>
          <a:lstStyle/>
          <a:p>
            <a:pPr algn="ctr" indent="0" marL="0">
              <a:lnSpc>
                <a:spcPct val="120000"/>
              </a:lnSpc>
              <a:buNone/>
            </a:pPr>
            <a:r>
              <a:rPr lang="en-US" sz="1200" b="1" dirty="0">
                <a:solidFill>
                  <a:srgbClr val="1A202C"/>
                </a:solidFill>
                <a:latin typeface="Calibri" pitchFamily="34" charset="0"/>
                <a:ea typeface="Calibri" pitchFamily="34" charset="-122"/>
                <a:cs typeface="Calibri" pitchFamily="34" charset="-120"/>
              </a:rPr>
              <a:t>Morgan Stanley humanoid market model</a:t>
            </a:r>
            <a:endParaRPr lang="en-US" sz="1200" dirty="0"/>
          </a:p>
        </p:txBody>
      </p:sp>
      <p:sp>
        <p:nvSpPr>
          <p:cNvPr id="15" name="Text 13"/>
          <p:cNvSpPr/>
          <p:nvPr/>
        </p:nvSpPr>
        <p:spPr>
          <a:xfrm>
            <a:off x="6446520" y="5166360"/>
            <a:ext cx="2377440" cy="685800"/>
          </a:xfrm>
          <a:prstGeom prst="rect">
            <a:avLst/>
          </a:prstGeom>
          <a:noFill/>
          <a:ln/>
        </p:spPr>
        <p:txBody>
          <a:bodyPr wrap="square" lIns="0" tIns="0" rIns="0" bIns="0" rtlCol="0" anchor="t"/>
          <a:lstStyle/>
          <a:p>
            <a:pPr algn="ctr" indent="0" marL="0">
              <a:lnSpc>
                <a:spcPct val="115000"/>
              </a:lnSpc>
              <a:buNone/>
            </a:pPr>
            <a:r>
              <a:rPr lang="en-US" sz="1050" dirty="0">
                <a:solidFill>
                  <a:srgbClr val="718096"/>
                </a:solidFill>
                <a:latin typeface="Calibri" pitchFamily="34" charset="0"/>
                <a:ea typeface="Calibri" pitchFamily="34" charset="-122"/>
                <a:cs typeface="Calibri" pitchFamily="34" charset="-120"/>
              </a:rPr>
              <a:t>By 2050</a:t>
            </a:r>
            <a:endParaRPr lang="en-US" sz="1050" dirty="0"/>
          </a:p>
        </p:txBody>
      </p:sp>
      <p:sp>
        <p:nvSpPr>
          <p:cNvPr id="16" name="Shape 14"/>
          <p:cNvSpPr/>
          <p:nvPr/>
        </p:nvSpPr>
        <p:spPr>
          <a:xfrm>
            <a:off x="9189720" y="2651760"/>
            <a:ext cx="2651760" cy="3383280"/>
          </a:xfrm>
          <a:prstGeom prst="roundRect">
            <a:avLst>
              <a:gd name="adj" fmla="val 2414"/>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7" name="Text 15"/>
          <p:cNvSpPr/>
          <p:nvPr/>
        </p:nvSpPr>
        <p:spPr>
          <a:xfrm>
            <a:off x="9189720" y="2834640"/>
            <a:ext cx="2651760" cy="868680"/>
          </a:xfrm>
          <a:prstGeom prst="rect">
            <a:avLst/>
          </a:prstGeom>
          <a:noFill/>
          <a:ln/>
        </p:spPr>
        <p:txBody>
          <a:bodyPr wrap="square" lIns="0" tIns="0" rIns="0" bIns="0" rtlCol="0" anchor="ctr"/>
          <a:lstStyle/>
          <a:p>
            <a:pPr algn="ctr" indent="0" marL="0">
              <a:buNone/>
            </a:pPr>
            <a:r>
              <a:rPr lang="en-US" sz="4000" b="1" dirty="0">
                <a:solidFill>
                  <a:srgbClr val="2563EB"/>
                </a:solidFill>
                <a:latin typeface="Cambria" pitchFamily="34" charset="0"/>
                <a:ea typeface="Cambria" pitchFamily="34" charset="-122"/>
                <a:cs typeface="Cambria" pitchFamily="34" charset="-120"/>
              </a:rPr>
              <a:t>100K</a:t>
            </a:r>
            <a:endParaRPr lang="en-US" sz="4000" dirty="0"/>
          </a:p>
        </p:txBody>
      </p:sp>
      <p:sp>
        <p:nvSpPr>
          <p:cNvPr id="18" name="Text 16"/>
          <p:cNvSpPr/>
          <p:nvPr/>
        </p:nvSpPr>
        <p:spPr>
          <a:xfrm>
            <a:off x="9326880" y="3749040"/>
            <a:ext cx="2377440" cy="1280160"/>
          </a:xfrm>
          <a:prstGeom prst="rect">
            <a:avLst/>
          </a:prstGeom>
          <a:noFill/>
          <a:ln/>
        </p:spPr>
        <p:txBody>
          <a:bodyPr wrap="square" lIns="0" tIns="0" rIns="0" bIns="0" rtlCol="0" anchor="t"/>
          <a:lstStyle/>
          <a:p>
            <a:pPr algn="ctr" indent="0" marL="0">
              <a:lnSpc>
                <a:spcPct val="120000"/>
              </a:lnSpc>
              <a:buNone/>
            </a:pPr>
            <a:r>
              <a:rPr lang="en-US" sz="1200" b="1" dirty="0">
                <a:solidFill>
                  <a:srgbClr val="1A202C"/>
                </a:solidFill>
                <a:latin typeface="Calibri" pitchFamily="34" charset="0"/>
                <a:ea typeface="Calibri" pitchFamily="34" charset="-122"/>
                <a:cs typeface="Calibri" pitchFamily="34" charset="-120"/>
              </a:rPr>
              <a:t>Target follower base for Zeev.org</a:t>
            </a:r>
            <a:endParaRPr lang="en-US" sz="1200" dirty="0"/>
          </a:p>
        </p:txBody>
      </p:sp>
      <p:sp>
        <p:nvSpPr>
          <p:cNvPr id="19" name="Text 17"/>
          <p:cNvSpPr/>
          <p:nvPr/>
        </p:nvSpPr>
        <p:spPr>
          <a:xfrm>
            <a:off x="9326880" y="5166360"/>
            <a:ext cx="2377440" cy="685800"/>
          </a:xfrm>
          <a:prstGeom prst="rect">
            <a:avLst/>
          </a:prstGeom>
          <a:noFill/>
          <a:ln/>
        </p:spPr>
        <p:txBody>
          <a:bodyPr wrap="square" lIns="0" tIns="0" rIns="0" bIns="0" rtlCol="0" anchor="t"/>
          <a:lstStyle/>
          <a:p>
            <a:pPr algn="ctr" indent="0" marL="0">
              <a:lnSpc>
                <a:spcPct val="115000"/>
              </a:lnSpc>
              <a:buNone/>
            </a:pPr>
            <a:r>
              <a:rPr lang="en-US" sz="1050" dirty="0">
                <a:solidFill>
                  <a:srgbClr val="718096"/>
                </a:solidFill>
                <a:latin typeface="Calibri" pitchFamily="34" charset="0"/>
                <a:ea typeface="Calibri" pitchFamily="34" charset="-122"/>
                <a:cs typeface="Calibri" pitchFamily="34" charset="-120"/>
              </a:rPr>
              <a:t>Investors, founders, engineers, operators</a:t>
            </a:r>
            <a:endParaRPr lang="en-US" sz="1050" dirty="0"/>
          </a:p>
        </p:txBody>
      </p:sp>
      <p:sp>
        <p:nvSpPr>
          <p:cNvPr id="20" name="Shape 18"/>
          <p:cNvSpPr/>
          <p:nvPr/>
        </p:nvSpPr>
        <p:spPr>
          <a:xfrm>
            <a:off x="457200" y="6492240"/>
            <a:ext cx="11247120" cy="0"/>
          </a:xfrm>
          <a:prstGeom prst="line">
            <a:avLst/>
          </a:prstGeom>
          <a:noFill/>
          <a:ln w="6350">
            <a:solidFill>
              <a:srgbClr val="D0D8E4"/>
            </a:solidFill>
            <a:prstDash val="solid"/>
          </a:ln>
        </p:spPr>
      </p:sp>
      <p:sp>
        <p:nvSpPr>
          <p:cNvPr id="21" name="Text 19"/>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22" name="Text 20"/>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RESEARCH SYSTEM</a:t>
            </a:r>
            <a:endParaRPr lang="en-US" sz="1000" dirty="0"/>
          </a:p>
        </p:txBody>
      </p:sp>
      <p:sp>
        <p:nvSpPr>
          <p:cNvPr id="3" name="Text 1"/>
          <p:cNvSpPr/>
          <p:nvPr/>
        </p:nvSpPr>
        <p:spPr>
          <a:xfrm>
            <a:off x="548640" y="685800"/>
            <a:ext cx="8229600" cy="1371600"/>
          </a:xfrm>
          <a:prstGeom prst="rect">
            <a:avLst/>
          </a:prstGeom>
          <a:noFill/>
          <a:ln/>
        </p:spPr>
        <p:txBody>
          <a:bodyPr wrap="square" lIns="0" tIns="0" rIns="0" bIns="0" rtlCol="0" anchor="t"/>
          <a:lstStyle/>
          <a:p>
            <a:pPr indent="0" marL="0">
              <a:buNone/>
            </a:pPr>
            <a:r>
              <a:rPr lang="en-US" sz="3000" b="1" dirty="0">
                <a:solidFill>
                  <a:srgbClr val="1A202C"/>
                </a:solidFill>
                <a:latin typeface="Cambria" pitchFamily="34" charset="0"/>
                <a:ea typeface="Cambria" pitchFamily="34" charset="-122"/>
                <a:cs typeface="Cambria" pitchFamily="34" charset="-120"/>
              </a:rPr>
              <a:t>Own the Robotics Market Map</a:t>
            </a:r>
            <a:endParaRPr lang="en-US" sz="3000" dirty="0"/>
          </a:p>
        </p:txBody>
      </p:sp>
      <p:sp>
        <p:nvSpPr>
          <p:cNvPr id="4" name="Text 2"/>
          <p:cNvSpPr/>
          <p:nvPr/>
        </p:nvSpPr>
        <p:spPr>
          <a:xfrm>
            <a:off x="548640" y="1920240"/>
            <a:ext cx="8229600" cy="365760"/>
          </a:xfrm>
          <a:prstGeom prst="rect">
            <a:avLst/>
          </a:prstGeom>
          <a:noFill/>
          <a:ln/>
        </p:spPr>
        <p:txBody>
          <a:bodyPr wrap="square" lIns="0" tIns="0" rIns="0" bIns="0" rtlCol="0" anchor="t"/>
          <a:lstStyle/>
          <a:p>
            <a:pPr indent="0" marL="0">
              <a:lnSpc>
                <a:spcPct val="130000"/>
              </a:lnSpc>
              <a:buNone/>
            </a:pPr>
            <a:r>
              <a:rPr lang="en-US" sz="1350" dirty="0">
                <a:solidFill>
                  <a:srgbClr val="4A5568"/>
                </a:solidFill>
                <a:latin typeface="Calibri" pitchFamily="34" charset="0"/>
                <a:ea typeface="Calibri" pitchFamily="34" charset="-122"/>
                <a:cs typeface="Calibri" pitchFamily="34" charset="-120"/>
              </a:rPr>
              <a:t>The flagship recurring asset — visual, quotable, searchable, updated monthly.</a:t>
            </a:r>
            <a:endParaRPr lang="en-US" sz="1350" dirty="0"/>
          </a:p>
        </p:txBody>
      </p:sp>
      <p:sp>
        <p:nvSpPr>
          <p:cNvPr id="5" name="Shape 3"/>
          <p:cNvSpPr/>
          <p:nvPr/>
        </p:nvSpPr>
        <p:spPr>
          <a:xfrm>
            <a:off x="548640" y="2514600"/>
            <a:ext cx="3566160" cy="1737360"/>
          </a:xfrm>
          <a:prstGeom prst="roundRect">
            <a:avLst>
              <a:gd name="adj" fmla="val 3684"/>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pic>
        <p:nvPicPr>
          <p:cNvPr id="6" name="Image 0" descr="/home/claude/icons/brain_blue.png">    </p:cNvPr>
          <p:cNvPicPr>
            <a:picLocks noChangeAspect="1"/>
          </p:cNvPicPr>
          <p:nvPr/>
        </p:nvPicPr>
        <p:blipFill>
          <a:blip r:embed="rId1"/>
          <a:stretch>
            <a:fillRect/>
          </a:stretch>
        </p:blipFill>
        <p:spPr>
          <a:xfrm>
            <a:off x="777240" y="2788920"/>
            <a:ext cx="457200" cy="457200"/>
          </a:xfrm>
          <a:prstGeom prst="rect">
            <a:avLst/>
          </a:prstGeom>
        </p:spPr>
      </p:pic>
      <p:sp>
        <p:nvSpPr>
          <p:cNvPr id="7" name="Text 4"/>
          <p:cNvSpPr/>
          <p:nvPr/>
        </p:nvSpPr>
        <p:spPr>
          <a:xfrm>
            <a:off x="1417320" y="2770632"/>
            <a:ext cx="2468880" cy="384048"/>
          </a:xfrm>
          <a:prstGeom prst="rect">
            <a:avLst/>
          </a:prstGeom>
          <a:noFill/>
          <a:ln/>
        </p:spPr>
        <p:txBody>
          <a:bodyPr wrap="square" lIns="0" tIns="0" rIns="0" bIns="0" rtlCol="0" anchor="ctr"/>
          <a:lstStyle/>
          <a:p>
            <a:pPr indent="0" marL="0">
              <a:buNone/>
            </a:pPr>
            <a:r>
              <a:rPr lang="en-US" sz="1550" b="1" dirty="0">
                <a:solidFill>
                  <a:srgbClr val="1A202C"/>
                </a:solidFill>
                <a:latin typeface="Cambria" pitchFamily="34" charset="0"/>
                <a:ea typeface="Cambria" pitchFamily="34" charset="-122"/>
                <a:cs typeface="Cambria" pitchFamily="34" charset="-120"/>
              </a:rPr>
              <a:t>Brain</a:t>
            </a:r>
            <a:endParaRPr lang="en-US" sz="1550" dirty="0"/>
          </a:p>
        </p:txBody>
      </p:sp>
      <p:sp>
        <p:nvSpPr>
          <p:cNvPr id="8" name="Text 5"/>
          <p:cNvSpPr/>
          <p:nvPr/>
        </p:nvSpPr>
        <p:spPr>
          <a:xfrm>
            <a:off x="1417320" y="3191256"/>
            <a:ext cx="2468880" cy="822960"/>
          </a:xfrm>
          <a:prstGeom prst="rect">
            <a:avLst/>
          </a:prstGeom>
          <a:noFill/>
          <a:ln/>
        </p:spPr>
        <p:txBody>
          <a:bodyPr wrap="square" lIns="0" tIns="0" rIns="0" bIns="0" rtlCol="0" anchor="t"/>
          <a:lstStyle/>
          <a:p>
            <a:pPr indent="0" marL="0">
              <a:buNone/>
            </a:pPr>
            <a:r>
              <a:rPr lang="en-US" sz="1200" dirty="0">
                <a:solidFill>
                  <a:srgbClr val="4A5568"/>
                </a:solidFill>
                <a:latin typeface="Calibri" pitchFamily="34" charset="0"/>
                <a:ea typeface="Calibri" pitchFamily="34" charset="-122"/>
                <a:cs typeface="Calibri" pitchFamily="34" charset="-120"/>
              </a:rPr>
              <a:t>AI models, planning, autonomy, control</a:t>
            </a:r>
            <a:endParaRPr lang="en-US" sz="1200" dirty="0"/>
          </a:p>
        </p:txBody>
      </p:sp>
      <p:sp>
        <p:nvSpPr>
          <p:cNvPr id="9" name="Shape 6"/>
          <p:cNvSpPr/>
          <p:nvPr/>
        </p:nvSpPr>
        <p:spPr>
          <a:xfrm>
            <a:off x="4370832" y="2514600"/>
            <a:ext cx="3566160" cy="1737360"/>
          </a:xfrm>
          <a:prstGeom prst="roundRect">
            <a:avLst>
              <a:gd name="adj" fmla="val 3684"/>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pic>
        <p:nvPicPr>
          <p:cNvPr id="10" name="Image 1" descr="/home/claude/icons/eye_blue.png">    </p:cNvPr>
          <p:cNvPicPr>
            <a:picLocks noChangeAspect="1"/>
          </p:cNvPicPr>
          <p:nvPr/>
        </p:nvPicPr>
        <p:blipFill>
          <a:blip r:embed="rId2"/>
          <a:stretch>
            <a:fillRect/>
          </a:stretch>
        </p:blipFill>
        <p:spPr>
          <a:xfrm>
            <a:off x="4599432" y="2788920"/>
            <a:ext cx="457200" cy="457200"/>
          </a:xfrm>
          <a:prstGeom prst="rect">
            <a:avLst/>
          </a:prstGeom>
        </p:spPr>
      </p:pic>
      <p:sp>
        <p:nvSpPr>
          <p:cNvPr id="11" name="Text 7"/>
          <p:cNvSpPr/>
          <p:nvPr/>
        </p:nvSpPr>
        <p:spPr>
          <a:xfrm>
            <a:off x="5239512" y="2770632"/>
            <a:ext cx="2468880" cy="384048"/>
          </a:xfrm>
          <a:prstGeom prst="rect">
            <a:avLst/>
          </a:prstGeom>
          <a:noFill/>
          <a:ln/>
        </p:spPr>
        <p:txBody>
          <a:bodyPr wrap="square" lIns="0" tIns="0" rIns="0" bIns="0" rtlCol="0" anchor="ctr"/>
          <a:lstStyle/>
          <a:p>
            <a:pPr indent="0" marL="0">
              <a:buNone/>
            </a:pPr>
            <a:r>
              <a:rPr lang="en-US" sz="1550" b="1" dirty="0">
                <a:solidFill>
                  <a:srgbClr val="1A202C"/>
                </a:solidFill>
                <a:latin typeface="Cambria" pitchFamily="34" charset="0"/>
                <a:ea typeface="Cambria" pitchFamily="34" charset="-122"/>
                <a:cs typeface="Cambria" pitchFamily="34" charset="-120"/>
              </a:rPr>
              <a:t>Eyes</a:t>
            </a:r>
            <a:endParaRPr lang="en-US" sz="1550" dirty="0"/>
          </a:p>
        </p:txBody>
      </p:sp>
      <p:sp>
        <p:nvSpPr>
          <p:cNvPr id="12" name="Text 8"/>
          <p:cNvSpPr/>
          <p:nvPr/>
        </p:nvSpPr>
        <p:spPr>
          <a:xfrm>
            <a:off x="5239512" y="3191256"/>
            <a:ext cx="2468880" cy="822960"/>
          </a:xfrm>
          <a:prstGeom prst="rect">
            <a:avLst/>
          </a:prstGeom>
          <a:noFill/>
          <a:ln/>
        </p:spPr>
        <p:txBody>
          <a:bodyPr wrap="square" lIns="0" tIns="0" rIns="0" bIns="0" rtlCol="0" anchor="t"/>
          <a:lstStyle/>
          <a:p>
            <a:pPr indent="0" marL="0">
              <a:buNone/>
            </a:pPr>
            <a:r>
              <a:rPr lang="en-US" sz="1200" dirty="0">
                <a:solidFill>
                  <a:srgbClr val="4A5568"/>
                </a:solidFill>
                <a:latin typeface="Calibri" pitchFamily="34" charset="0"/>
                <a:ea typeface="Calibri" pitchFamily="34" charset="-122"/>
                <a:cs typeface="Calibri" pitchFamily="34" charset="-120"/>
              </a:rPr>
              <a:t>Cameras, lidar, radar, tactile sensors</a:t>
            </a:r>
            <a:endParaRPr lang="en-US" sz="1200" dirty="0"/>
          </a:p>
        </p:txBody>
      </p:sp>
      <p:sp>
        <p:nvSpPr>
          <p:cNvPr id="13" name="Shape 9"/>
          <p:cNvSpPr/>
          <p:nvPr/>
        </p:nvSpPr>
        <p:spPr>
          <a:xfrm>
            <a:off x="8193024" y="2514600"/>
            <a:ext cx="3566160" cy="1737360"/>
          </a:xfrm>
          <a:prstGeom prst="roundRect">
            <a:avLst>
              <a:gd name="adj" fmla="val 3684"/>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pic>
        <p:nvPicPr>
          <p:cNvPr id="14" name="Image 2" descr="/home/claude/icons/robot_blue.png">    </p:cNvPr>
          <p:cNvPicPr>
            <a:picLocks noChangeAspect="1"/>
          </p:cNvPicPr>
          <p:nvPr/>
        </p:nvPicPr>
        <p:blipFill>
          <a:blip r:embed="rId3"/>
          <a:stretch>
            <a:fillRect/>
          </a:stretch>
        </p:blipFill>
        <p:spPr>
          <a:xfrm>
            <a:off x="8421624" y="2788920"/>
            <a:ext cx="457200" cy="457200"/>
          </a:xfrm>
          <a:prstGeom prst="rect">
            <a:avLst/>
          </a:prstGeom>
        </p:spPr>
      </p:pic>
      <p:sp>
        <p:nvSpPr>
          <p:cNvPr id="15" name="Text 10"/>
          <p:cNvSpPr/>
          <p:nvPr/>
        </p:nvSpPr>
        <p:spPr>
          <a:xfrm>
            <a:off x="9061704" y="2770632"/>
            <a:ext cx="2468880" cy="384048"/>
          </a:xfrm>
          <a:prstGeom prst="rect">
            <a:avLst/>
          </a:prstGeom>
          <a:noFill/>
          <a:ln/>
        </p:spPr>
        <p:txBody>
          <a:bodyPr wrap="square" lIns="0" tIns="0" rIns="0" bIns="0" rtlCol="0" anchor="ctr"/>
          <a:lstStyle/>
          <a:p>
            <a:pPr indent="0" marL="0">
              <a:buNone/>
            </a:pPr>
            <a:r>
              <a:rPr lang="en-US" sz="1550" b="1" dirty="0">
                <a:solidFill>
                  <a:srgbClr val="1A202C"/>
                </a:solidFill>
                <a:latin typeface="Cambria" pitchFamily="34" charset="0"/>
                <a:ea typeface="Cambria" pitchFamily="34" charset="-122"/>
                <a:cs typeface="Cambria" pitchFamily="34" charset="-120"/>
              </a:rPr>
              <a:t>Bodies</a:t>
            </a:r>
            <a:endParaRPr lang="en-US" sz="1550" dirty="0"/>
          </a:p>
        </p:txBody>
      </p:sp>
      <p:sp>
        <p:nvSpPr>
          <p:cNvPr id="16" name="Text 11"/>
          <p:cNvSpPr/>
          <p:nvPr/>
        </p:nvSpPr>
        <p:spPr>
          <a:xfrm>
            <a:off x="9061704" y="3191256"/>
            <a:ext cx="2468880" cy="822960"/>
          </a:xfrm>
          <a:prstGeom prst="rect">
            <a:avLst/>
          </a:prstGeom>
          <a:noFill/>
          <a:ln/>
        </p:spPr>
        <p:txBody>
          <a:bodyPr wrap="square" lIns="0" tIns="0" rIns="0" bIns="0" rtlCol="0" anchor="t"/>
          <a:lstStyle/>
          <a:p>
            <a:pPr indent="0" marL="0">
              <a:buNone/>
            </a:pPr>
            <a:r>
              <a:rPr lang="en-US" sz="1200" dirty="0">
                <a:solidFill>
                  <a:srgbClr val="4A5568"/>
                </a:solidFill>
                <a:latin typeface="Calibri" pitchFamily="34" charset="0"/>
                <a:ea typeface="Calibri" pitchFamily="34" charset="-122"/>
                <a:cs typeface="Calibri" pitchFamily="34" charset="-120"/>
              </a:rPr>
              <a:t>Humanoids, drones, arms, AMRs</a:t>
            </a:r>
            <a:endParaRPr lang="en-US" sz="1200" dirty="0"/>
          </a:p>
        </p:txBody>
      </p:sp>
      <p:sp>
        <p:nvSpPr>
          <p:cNvPr id="17" name="Shape 12"/>
          <p:cNvSpPr/>
          <p:nvPr/>
        </p:nvSpPr>
        <p:spPr>
          <a:xfrm>
            <a:off x="548640" y="4434840"/>
            <a:ext cx="3566160" cy="1737360"/>
          </a:xfrm>
          <a:prstGeom prst="roundRect">
            <a:avLst>
              <a:gd name="adj" fmla="val 3684"/>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pic>
        <p:nvPicPr>
          <p:cNvPr id="18" name="Image 3" descr="/home/claude/icons/hand_blue.png">    </p:cNvPr>
          <p:cNvPicPr>
            <a:picLocks noChangeAspect="1"/>
          </p:cNvPicPr>
          <p:nvPr/>
        </p:nvPicPr>
        <p:blipFill>
          <a:blip r:embed="rId4"/>
          <a:stretch>
            <a:fillRect/>
          </a:stretch>
        </p:blipFill>
        <p:spPr>
          <a:xfrm>
            <a:off x="777240" y="4709160"/>
            <a:ext cx="457200" cy="457200"/>
          </a:xfrm>
          <a:prstGeom prst="rect">
            <a:avLst/>
          </a:prstGeom>
        </p:spPr>
      </p:pic>
      <p:sp>
        <p:nvSpPr>
          <p:cNvPr id="19" name="Text 13"/>
          <p:cNvSpPr/>
          <p:nvPr/>
        </p:nvSpPr>
        <p:spPr>
          <a:xfrm>
            <a:off x="1417320" y="4690872"/>
            <a:ext cx="2468880" cy="384048"/>
          </a:xfrm>
          <a:prstGeom prst="rect">
            <a:avLst/>
          </a:prstGeom>
          <a:noFill/>
          <a:ln/>
        </p:spPr>
        <p:txBody>
          <a:bodyPr wrap="square" lIns="0" tIns="0" rIns="0" bIns="0" rtlCol="0" anchor="ctr"/>
          <a:lstStyle/>
          <a:p>
            <a:pPr indent="0" marL="0">
              <a:buNone/>
            </a:pPr>
            <a:r>
              <a:rPr lang="en-US" sz="1550" b="1" dirty="0">
                <a:solidFill>
                  <a:srgbClr val="1A202C"/>
                </a:solidFill>
                <a:latin typeface="Cambria" pitchFamily="34" charset="0"/>
                <a:ea typeface="Cambria" pitchFamily="34" charset="-122"/>
                <a:cs typeface="Cambria" pitchFamily="34" charset="-120"/>
              </a:rPr>
              <a:t>Muscles</a:t>
            </a:r>
            <a:endParaRPr lang="en-US" sz="1550" dirty="0"/>
          </a:p>
        </p:txBody>
      </p:sp>
      <p:sp>
        <p:nvSpPr>
          <p:cNvPr id="20" name="Text 14"/>
          <p:cNvSpPr/>
          <p:nvPr/>
        </p:nvSpPr>
        <p:spPr>
          <a:xfrm>
            <a:off x="1417320" y="5111496"/>
            <a:ext cx="2468880" cy="822960"/>
          </a:xfrm>
          <a:prstGeom prst="rect">
            <a:avLst/>
          </a:prstGeom>
          <a:noFill/>
          <a:ln/>
        </p:spPr>
        <p:txBody>
          <a:bodyPr wrap="square" lIns="0" tIns="0" rIns="0" bIns="0" rtlCol="0" anchor="t"/>
          <a:lstStyle/>
          <a:p>
            <a:pPr indent="0" marL="0">
              <a:buNone/>
            </a:pPr>
            <a:r>
              <a:rPr lang="en-US" sz="1200" dirty="0">
                <a:solidFill>
                  <a:srgbClr val="4A5568"/>
                </a:solidFill>
                <a:latin typeface="Calibri" pitchFamily="34" charset="0"/>
                <a:ea typeface="Calibri" pitchFamily="34" charset="-122"/>
                <a:cs typeface="Calibri" pitchFamily="34" charset="-120"/>
              </a:rPr>
              <a:t>Actuators, motors, hands, grippers</a:t>
            </a:r>
            <a:endParaRPr lang="en-US" sz="1200" dirty="0"/>
          </a:p>
        </p:txBody>
      </p:sp>
      <p:sp>
        <p:nvSpPr>
          <p:cNvPr id="21" name="Shape 15"/>
          <p:cNvSpPr/>
          <p:nvPr/>
        </p:nvSpPr>
        <p:spPr>
          <a:xfrm>
            <a:off x="4370832" y="4434840"/>
            <a:ext cx="3566160" cy="1737360"/>
          </a:xfrm>
          <a:prstGeom prst="roundRect">
            <a:avLst>
              <a:gd name="adj" fmla="val 3684"/>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pic>
        <p:nvPicPr>
          <p:cNvPr id="22" name="Image 4" descr="/home/claude/icons/bolt_blue.png">    </p:cNvPr>
          <p:cNvPicPr>
            <a:picLocks noChangeAspect="1"/>
          </p:cNvPicPr>
          <p:nvPr/>
        </p:nvPicPr>
        <p:blipFill>
          <a:blip r:embed="rId5"/>
          <a:stretch>
            <a:fillRect/>
          </a:stretch>
        </p:blipFill>
        <p:spPr>
          <a:xfrm>
            <a:off x="4599432" y="4709160"/>
            <a:ext cx="457200" cy="457200"/>
          </a:xfrm>
          <a:prstGeom prst="rect">
            <a:avLst/>
          </a:prstGeom>
        </p:spPr>
      </p:pic>
      <p:sp>
        <p:nvSpPr>
          <p:cNvPr id="23" name="Text 16"/>
          <p:cNvSpPr/>
          <p:nvPr/>
        </p:nvSpPr>
        <p:spPr>
          <a:xfrm>
            <a:off x="5239512" y="4690872"/>
            <a:ext cx="2468880" cy="384048"/>
          </a:xfrm>
          <a:prstGeom prst="rect">
            <a:avLst/>
          </a:prstGeom>
          <a:noFill/>
          <a:ln/>
        </p:spPr>
        <p:txBody>
          <a:bodyPr wrap="square" lIns="0" tIns="0" rIns="0" bIns="0" rtlCol="0" anchor="ctr"/>
          <a:lstStyle/>
          <a:p>
            <a:pPr indent="0" marL="0">
              <a:buNone/>
            </a:pPr>
            <a:r>
              <a:rPr lang="en-US" sz="1550" b="1" dirty="0">
                <a:solidFill>
                  <a:srgbClr val="1A202C"/>
                </a:solidFill>
                <a:latin typeface="Cambria" pitchFamily="34" charset="0"/>
                <a:ea typeface="Cambria" pitchFamily="34" charset="-122"/>
                <a:cs typeface="Cambria" pitchFamily="34" charset="-120"/>
              </a:rPr>
              <a:t>Energy</a:t>
            </a:r>
            <a:endParaRPr lang="en-US" sz="1550" dirty="0"/>
          </a:p>
        </p:txBody>
      </p:sp>
      <p:sp>
        <p:nvSpPr>
          <p:cNvPr id="24" name="Text 17"/>
          <p:cNvSpPr/>
          <p:nvPr/>
        </p:nvSpPr>
        <p:spPr>
          <a:xfrm>
            <a:off x="5239512" y="5111496"/>
            <a:ext cx="2468880" cy="822960"/>
          </a:xfrm>
          <a:prstGeom prst="rect">
            <a:avLst/>
          </a:prstGeom>
          <a:noFill/>
          <a:ln/>
        </p:spPr>
        <p:txBody>
          <a:bodyPr wrap="square" lIns="0" tIns="0" rIns="0" bIns="0" rtlCol="0" anchor="t"/>
          <a:lstStyle/>
          <a:p>
            <a:pPr indent="0" marL="0">
              <a:buNone/>
            </a:pPr>
            <a:r>
              <a:rPr lang="en-US" sz="1200" dirty="0">
                <a:solidFill>
                  <a:srgbClr val="4A5568"/>
                </a:solidFill>
                <a:latin typeface="Calibri" pitchFamily="34" charset="0"/>
                <a:ea typeface="Calibri" pitchFamily="34" charset="-122"/>
                <a:cs typeface="Calibri" pitchFamily="34" charset="-120"/>
              </a:rPr>
              <a:t>Batteries, charging, thermal</a:t>
            </a:r>
            <a:endParaRPr lang="en-US" sz="1200" dirty="0"/>
          </a:p>
        </p:txBody>
      </p:sp>
      <p:sp>
        <p:nvSpPr>
          <p:cNvPr id="25" name="Shape 18"/>
          <p:cNvSpPr/>
          <p:nvPr/>
        </p:nvSpPr>
        <p:spPr>
          <a:xfrm>
            <a:off x="8193024" y="4434840"/>
            <a:ext cx="3566160" cy="1737360"/>
          </a:xfrm>
          <a:prstGeom prst="roundRect">
            <a:avLst>
              <a:gd name="adj" fmla="val 3684"/>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pic>
        <p:nvPicPr>
          <p:cNvPr id="26" name="Image 5" descr="/home/claude/icons/satellite_blue.png">    </p:cNvPr>
          <p:cNvPicPr>
            <a:picLocks noChangeAspect="1"/>
          </p:cNvPicPr>
          <p:nvPr/>
        </p:nvPicPr>
        <p:blipFill>
          <a:blip r:embed="rId6"/>
          <a:stretch>
            <a:fillRect/>
          </a:stretch>
        </p:blipFill>
        <p:spPr>
          <a:xfrm>
            <a:off x="8421624" y="4709160"/>
            <a:ext cx="457200" cy="457200"/>
          </a:xfrm>
          <a:prstGeom prst="rect">
            <a:avLst/>
          </a:prstGeom>
        </p:spPr>
      </p:pic>
      <p:sp>
        <p:nvSpPr>
          <p:cNvPr id="27" name="Text 19"/>
          <p:cNvSpPr/>
          <p:nvPr/>
        </p:nvSpPr>
        <p:spPr>
          <a:xfrm>
            <a:off x="9061704" y="4690872"/>
            <a:ext cx="2468880" cy="384048"/>
          </a:xfrm>
          <a:prstGeom prst="rect">
            <a:avLst/>
          </a:prstGeom>
          <a:noFill/>
          <a:ln/>
        </p:spPr>
        <p:txBody>
          <a:bodyPr wrap="square" lIns="0" tIns="0" rIns="0" bIns="0" rtlCol="0" anchor="ctr"/>
          <a:lstStyle/>
          <a:p>
            <a:pPr indent="0" marL="0">
              <a:buNone/>
            </a:pPr>
            <a:r>
              <a:rPr lang="en-US" sz="1550" b="1" dirty="0">
                <a:solidFill>
                  <a:srgbClr val="1A202C"/>
                </a:solidFill>
                <a:latin typeface="Cambria" pitchFamily="34" charset="0"/>
                <a:ea typeface="Cambria" pitchFamily="34" charset="-122"/>
                <a:cs typeface="Cambria" pitchFamily="34" charset="-120"/>
              </a:rPr>
              <a:t>Deployment</a:t>
            </a:r>
            <a:endParaRPr lang="en-US" sz="1550" dirty="0"/>
          </a:p>
        </p:txBody>
      </p:sp>
      <p:sp>
        <p:nvSpPr>
          <p:cNvPr id="28" name="Text 20"/>
          <p:cNvSpPr/>
          <p:nvPr/>
        </p:nvSpPr>
        <p:spPr>
          <a:xfrm>
            <a:off x="9061704" y="5111496"/>
            <a:ext cx="2468880" cy="822960"/>
          </a:xfrm>
          <a:prstGeom prst="rect">
            <a:avLst/>
          </a:prstGeom>
          <a:noFill/>
          <a:ln/>
        </p:spPr>
        <p:txBody>
          <a:bodyPr wrap="square" lIns="0" tIns="0" rIns="0" bIns="0" rtlCol="0" anchor="t"/>
          <a:lstStyle/>
          <a:p>
            <a:pPr indent="0" marL="0">
              <a:buNone/>
            </a:pPr>
            <a:r>
              <a:rPr lang="en-US" sz="1200" dirty="0">
                <a:solidFill>
                  <a:srgbClr val="4A5568"/>
                </a:solidFill>
                <a:latin typeface="Calibri" pitchFamily="34" charset="0"/>
                <a:ea typeface="Calibri" pitchFamily="34" charset="-122"/>
                <a:cs typeface="Calibri" pitchFamily="34" charset="-120"/>
              </a:rPr>
              <a:t>Service, safety, maintenance, insurance</a:t>
            </a:r>
            <a:endParaRPr lang="en-US" sz="1200" dirty="0"/>
          </a:p>
        </p:txBody>
      </p:sp>
      <p:sp>
        <p:nvSpPr>
          <p:cNvPr id="29" name="Shape 21"/>
          <p:cNvSpPr/>
          <p:nvPr/>
        </p:nvSpPr>
        <p:spPr>
          <a:xfrm>
            <a:off x="457200" y="6492240"/>
            <a:ext cx="11247120" cy="0"/>
          </a:xfrm>
          <a:prstGeom prst="line">
            <a:avLst/>
          </a:prstGeom>
          <a:noFill/>
          <a:ln w="6350">
            <a:solidFill>
              <a:srgbClr val="D0D8E4"/>
            </a:solidFill>
            <a:prstDash val="solid"/>
          </a:ln>
        </p:spPr>
      </p:sp>
      <p:sp>
        <p:nvSpPr>
          <p:cNvPr id="30" name="Text 22"/>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31" name="Text 23"/>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04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DISTRIBUTION</a:t>
            </a:r>
            <a:endParaRPr lang="en-US" sz="1000" dirty="0"/>
          </a:p>
        </p:txBody>
      </p:sp>
      <p:sp>
        <p:nvSpPr>
          <p:cNvPr id="3" name="Text 1"/>
          <p:cNvSpPr/>
          <p:nvPr/>
        </p:nvSpPr>
        <p:spPr>
          <a:xfrm>
            <a:off x="548640" y="685800"/>
            <a:ext cx="8229600" cy="1371600"/>
          </a:xfrm>
          <a:prstGeom prst="rect">
            <a:avLst/>
          </a:prstGeom>
          <a:noFill/>
          <a:ln/>
        </p:spPr>
        <p:txBody>
          <a:bodyPr wrap="square" lIns="0" tIns="0" rIns="0" bIns="0" rtlCol="0" anchor="t"/>
          <a:lstStyle/>
          <a:p>
            <a:pPr indent="0" marL="0">
              <a:buNone/>
            </a:pPr>
            <a:r>
              <a:rPr lang="en-US" sz="3000" b="1" dirty="0">
                <a:solidFill>
                  <a:srgbClr val="1A202C"/>
                </a:solidFill>
                <a:latin typeface="Cambria" pitchFamily="34" charset="0"/>
                <a:ea typeface="Cambria" pitchFamily="34" charset="-122"/>
                <a:cs typeface="Cambria" pitchFamily="34" charset="-120"/>
              </a:rPr>
              <a:t>Build to 100k followers on X / Twitter</a:t>
            </a:r>
            <a:endParaRPr lang="en-US" sz="3000" dirty="0"/>
          </a:p>
        </p:txBody>
      </p:sp>
      <p:sp>
        <p:nvSpPr>
          <p:cNvPr id="4" name="Shape 2"/>
          <p:cNvSpPr/>
          <p:nvPr/>
        </p:nvSpPr>
        <p:spPr>
          <a:xfrm>
            <a:off x="548640" y="2423160"/>
            <a:ext cx="5303520" cy="3749040"/>
          </a:xfrm>
          <a:prstGeom prst="roundRect">
            <a:avLst>
              <a:gd name="adj" fmla="val 1707"/>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5" name="Shape 3"/>
          <p:cNvSpPr/>
          <p:nvPr/>
        </p:nvSpPr>
        <p:spPr>
          <a:xfrm>
            <a:off x="868680" y="2651760"/>
            <a:ext cx="777240" cy="777240"/>
          </a:xfrm>
          <a:prstGeom prst="ellipse">
            <a:avLst/>
          </a:prstGeom>
          <a:solidFill>
            <a:srgbClr val="2563EB"/>
          </a:solidFill>
          <a:ln/>
        </p:spPr>
      </p:sp>
      <p:sp>
        <p:nvSpPr>
          <p:cNvPr id="6" name="Text 4"/>
          <p:cNvSpPr/>
          <p:nvPr/>
        </p:nvSpPr>
        <p:spPr>
          <a:xfrm>
            <a:off x="868680" y="2651760"/>
            <a:ext cx="777240" cy="777240"/>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Z</a:t>
            </a:r>
            <a:endParaRPr lang="en-US" sz="2200" dirty="0"/>
          </a:p>
        </p:txBody>
      </p:sp>
      <p:sp>
        <p:nvSpPr>
          <p:cNvPr id="7" name="Text 5"/>
          <p:cNvSpPr/>
          <p:nvPr/>
        </p:nvSpPr>
        <p:spPr>
          <a:xfrm>
            <a:off x="1783080" y="2670048"/>
            <a:ext cx="3749040" cy="347472"/>
          </a:xfrm>
          <a:prstGeom prst="rect">
            <a:avLst/>
          </a:prstGeom>
          <a:noFill/>
          <a:ln/>
        </p:spPr>
        <p:txBody>
          <a:bodyPr wrap="square" lIns="0" tIns="0" rIns="0" bIns="0" rtlCol="0" anchor="ctr"/>
          <a:lstStyle/>
          <a:p>
            <a:pPr indent="0" marL="0">
              <a:buNone/>
            </a:pPr>
            <a:r>
              <a:rPr lang="en-US" sz="1350" b="1" dirty="0">
                <a:solidFill>
                  <a:srgbClr val="1A202C"/>
                </a:solidFill>
                <a:latin typeface="Calibri" pitchFamily="34" charset="0"/>
                <a:ea typeface="Calibri" pitchFamily="34" charset="-122"/>
                <a:cs typeface="Calibri" pitchFamily="34" charset="-120"/>
              </a:rPr>
              <a:t>Zeev | Robotics &amp; Physical AI</a:t>
            </a:r>
            <a:endParaRPr lang="en-US" sz="1350" dirty="0"/>
          </a:p>
        </p:txBody>
      </p:sp>
      <p:sp>
        <p:nvSpPr>
          <p:cNvPr id="8" name="Text 6"/>
          <p:cNvSpPr/>
          <p:nvPr/>
        </p:nvSpPr>
        <p:spPr>
          <a:xfrm>
            <a:off x="1783080" y="3017520"/>
            <a:ext cx="3749040" cy="256032"/>
          </a:xfrm>
          <a:prstGeom prst="rect">
            <a:avLst/>
          </a:prstGeom>
          <a:noFill/>
          <a:ln/>
        </p:spPr>
        <p:txBody>
          <a:bodyPr wrap="square" lIns="0" tIns="0" rIns="0" bIns="0" rtlCol="0" anchor="ctr"/>
          <a:lstStyle/>
          <a:p>
            <a:pPr indent="0" marL="0">
              <a:buNone/>
            </a:pPr>
            <a:r>
              <a:rPr lang="en-US" sz="1100" dirty="0">
                <a:solidFill>
                  <a:srgbClr val="2563EB"/>
                </a:solidFill>
                <a:latin typeface="Calibri" pitchFamily="34" charset="0"/>
                <a:ea typeface="Calibri" pitchFamily="34" charset="-122"/>
                <a:cs typeface="Calibri" pitchFamily="34" charset="-120"/>
              </a:rPr>
              <a:t>@ZeevOrg</a:t>
            </a:r>
            <a:endParaRPr lang="en-US" sz="1100" dirty="0"/>
          </a:p>
        </p:txBody>
      </p:sp>
      <p:sp>
        <p:nvSpPr>
          <p:cNvPr id="9" name="Shape 7"/>
          <p:cNvSpPr/>
          <p:nvPr/>
        </p:nvSpPr>
        <p:spPr>
          <a:xfrm>
            <a:off x="777240" y="3429000"/>
            <a:ext cx="4663440" cy="0"/>
          </a:xfrm>
          <a:prstGeom prst="line">
            <a:avLst/>
          </a:prstGeom>
          <a:noFill/>
          <a:ln w="9525">
            <a:solidFill>
              <a:srgbClr val="D0D8E4"/>
            </a:solidFill>
            <a:prstDash val="solid"/>
          </a:ln>
        </p:spPr>
      </p:sp>
      <p:sp>
        <p:nvSpPr>
          <p:cNvPr id="10" name="Text 8"/>
          <p:cNvSpPr/>
          <p:nvPr/>
        </p:nvSpPr>
        <p:spPr>
          <a:xfrm>
            <a:off x="777240" y="3520440"/>
            <a:ext cx="4663440" cy="1280160"/>
          </a:xfrm>
          <a:prstGeom prst="rect">
            <a:avLst/>
          </a:prstGeom>
          <a:noFill/>
          <a:ln/>
        </p:spPr>
        <p:txBody>
          <a:bodyPr wrap="square" lIns="0" tIns="0" rIns="0" bIns="0" rtlCol="0" anchor="ctr"/>
          <a:lstStyle/>
          <a:p>
            <a:pPr indent="0" marL="0">
              <a:lnSpc>
                <a:spcPct val="140000"/>
              </a:lnSpc>
              <a:buNone/>
            </a:pPr>
            <a:r>
              <a:rPr lang="en-US" sz="1250" dirty="0">
                <a:solidFill>
                  <a:srgbClr val="2D3548"/>
                </a:solidFill>
                <a:latin typeface="Calibri" pitchFamily="34" charset="0"/>
                <a:ea typeface="Calibri" pitchFamily="34" charset="-122"/>
                <a:cs typeface="Calibri" pitchFamily="34" charset="-120"/>
              </a:rPr>
              <a:t>AI was the software trade.</a:t>
            </a:r>
            <a:endParaRPr lang="en-US" sz="1250" dirty="0"/>
          </a:p>
          <a:p>
            <a:pPr indent="0" marL="0">
              <a:lnSpc>
                <a:spcPct val="140000"/>
              </a:lnSpc>
              <a:buNone/>
            </a:pPr>
            <a:r>
              <a:rPr lang="en-US" sz="1250" dirty="0">
                <a:solidFill>
                  <a:srgbClr val="2D3548"/>
                </a:solidFill>
                <a:latin typeface="Calibri" pitchFamily="34" charset="0"/>
                <a:ea typeface="Calibri" pitchFamily="34" charset="-122"/>
                <a:cs typeface="Calibri" pitchFamily="34" charset="-120"/>
              </a:rPr>
              <a:t>Robotics is the physical economy trade.</a:t>
            </a:r>
            <a:endParaRPr lang="en-US" sz="1250" dirty="0"/>
          </a:p>
          <a:p>
            <a:pPr indent="0" marL="0">
              <a:lnSpc>
                <a:spcPct val="140000"/>
              </a:lnSpc>
              <a:buNone/>
            </a:pPr>
            <a:r>
              <a:rPr lang="en-US" sz="1250" dirty="0">
                <a:solidFill>
                  <a:srgbClr val="2D3548"/>
                </a:solidFill>
                <a:latin typeface="Calibri" pitchFamily="34" charset="0"/>
                <a:ea typeface="Calibri" pitchFamily="34" charset="-122"/>
                <a:cs typeface="Calibri" pitchFamily="34" charset="-120"/>
              </a:rPr>
              <a:t>Follow if you want to understand robotics before it becomes consensus.</a:t>
            </a:r>
            <a:endParaRPr lang="en-US" sz="1250" dirty="0"/>
          </a:p>
        </p:txBody>
      </p:sp>
      <p:sp>
        <p:nvSpPr>
          <p:cNvPr id="11" name="Text 9"/>
          <p:cNvSpPr/>
          <p:nvPr/>
        </p:nvSpPr>
        <p:spPr>
          <a:xfrm>
            <a:off x="777240" y="4892040"/>
            <a:ext cx="4663440" cy="640080"/>
          </a:xfrm>
          <a:prstGeom prst="rect">
            <a:avLst/>
          </a:prstGeom>
          <a:noFill/>
          <a:ln/>
        </p:spPr>
        <p:txBody>
          <a:bodyPr wrap="square" lIns="0" tIns="0" rIns="0" bIns="0" rtlCol="0" anchor="ctr"/>
          <a:lstStyle/>
          <a:p>
            <a:pPr indent="0" marL="0">
              <a:lnSpc>
                <a:spcPct val="130000"/>
              </a:lnSpc>
              <a:buNone/>
            </a:pPr>
            <a:r>
              <a:rPr lang="en-US" sz="1150" dirty="0">
                <a:solidFill>
                  <a:srgbClr val="718096"/>
                </a:solidFill>
                <a:latin typeface="Calibri" pitchFamily="34" charset="0"/>
                <a:ea typeface="Calibri" pitchFamily="34" charset="-122"/>
                <a:cs typeface="Calibri" pitchFamily="34" charset="-120"/>
              </a:rPr>
              <a:t>Tracking the robotics decade: humanoids, drones, physical AI, automation, and robotics investing.</a:t>
            </a:r>
            <a:endParaRPr lang="en-US" sz="1150" dirty="0"/>
          </a:p>
        </p:txBody>
      </p:sp>
      <p:sp>
        <p:nvSpPr>
          <p:cNvPr id="12" name="Shape 10"/>
          <p:cNvSpPr/>
          <p:nvPr/>
        </p:nvSpPr>
        <p:spPr>
          <a:xfrm>
            <a:off x="6172200" y="2423160"/>
            <a:ext cx="5303520" cy="804672"/>
          </a:xfrm>
          <a:prstGeom prst="roundRect">
            <a:avLst>
              <a:gd name="adj" fmla="val 7955"/>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3" name="Text 11"/>
          <p:cNvSpPr/>
          <p:nvPr/>
        </p:nvSpPr>
        <p:spPr>
          <a:xfrm>
            <a:off x="6355080" y="2532888"/>
            <a:ext cx="1280160" cy="274320"/>
          </a:xfrm>
          <a:prstGeom prst="rect">
            <a:avLst/>
          </a:prstGeom>
          <a:noFill/>
          <a:ln/>
        </p:spPr>
        <p:txBody>
          <a:bodyPr wrap="square" lIns="0" tIns="0" rIns="0" bIns="0" rtlCol="0" anchor="ctr"/>
          <a:lstStyle/>
          <a:p>
            <a:pPr indent="0" marL="0">
              <a:buNone/>
            </a:pPr>
            <a:r>
              <a:rPr lang="en-US" sz="1050" b="1" spc="50" kern="0" dirty="0">
                <a:solidFill>
                  <a:srgbClr val="2563EB"/>
                </a:solidFill>
                <a:latin typeface="Calibri" pitchFamily="34" charset="0"/>
                <a:ea typeface="Calibri" pitchFamily="34" charset="-122"/>
                <a:cs typeface="Calibri" pitchFamily="34" charset="-120"/>
              </a:rPr>
              <a:t>Daily</a:t>
            </a:r>
            <a:endParaRPr lang="en-US" sz="1050" dirty="0"/>
          </a:p>
        </p:txBody>
      </p:sp>
      <p:sp>
        <p:nvSpPr>
          <p:cNvPr id="14" name="Text 12"/>
          <p:cNvSpPr/>
          <p:nvPr/>
        </p:nvSpPr>
        <p:spPr>
          <a:xfrm>
            <a:off x="6355080" y="2807208"/>
            <a:ext cx="4754880" cy="274320"/>
          </a:xfrm>
          <a:prstGeom prst="rect">
            <a:avLst/>
          </a:prstGeom>
          <a:noFill/>
          <a:ln/>
        </p:spPr>
        <p:txBody>
          <a:bodyPr wrap="square" lIns="0" tIns="0" rIns="0" bIns="0" rtlCol="0" anchor="ctr"/>
          <a:lstStyle/>
          <a:p>
            <a:pPr indent="0" marL="0">
              <a:buNone/>
            </a:pPr>
            <a:r>
              <a:rPr lang="en-US" sz="1250" dirty="0">
                <a:solidFill>
                  <a:srgbClr val="4A5568"/>
                </a:solidFill>
                <a:latin typeface="Calibri" pitchFamily="34" charset="0"/>
                <a:ea typeface="Calibri" pitchFamily="34" charset="-122"/>
                <a:cs typeface="Calibri" pitchFamily="34" charset="-120"/>
              </a:rPr>
              <a:t>Robot video + investor context</a:t>
            </a:r>
            <a:endParaRPr lang="en-US" sz="1250" dirty="0"/>
          </a:p>
        </p:txBody>
      </p:sp>
      <p:sp>
        <p:nvSpPr>
          <p:cNvPr id="15" name="Shape 13"/>
          <p:cNvSpPr/>
          <p:nvPr/>
        </p:nvSpPr>
        <p:spPr>
          <a:xfrm>
            <a:off x="6172200" y="3346704"/>
            <a:ext cx="5303520" cy="804672"/>
          </a:xfrm>
          <a:prstGeom prst="roundRect">
            <a:avLst>
              <a:gd name="adj" fmla="val 7955"/>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6" name="Text 14"/>
          <p:cNvSpPr/>
          <p:nvPr/>
        </p:nvSpPr>
        <p:spPr>
          <a:xfrm>
            <a:off x="6355080" y="3456432"/>
            <a:ext cx="1280160" cy="274320"/>
          </a:xfrm>
          <a:prstGeom prst="rect">
            <a:avLst/>
          </a:prstGeom>
          <a:noFill/>
          <a:ln/>
        </p:spPr>
        <p:txBody>
          <a:bodyPr wrap="square" lIns="0" tIns="0" rIns="0" bIns="0" rtlCol="0" anchor="ctr"/>
          <a:lstStyle/>
          <a:p>
            <a:pPr indent="0" marL="0">
              <a:buNone/>
            </a:pPr>
            <a:r>
              <a:rPr lang="en-US" sz="1050" b="1" spc="50" kern="0" dirty="0">
                <a:solidFill>
                  <a:srgbClr val="2563EB"/>
                </a:solidFill>
                <a:latin typeface="Calibri" pitchFamily="34" charset="0"/>
                <a:ea typeface="Calibri" pitchFamily="34" charset="-122"/>
                <a:cs typeface="Calibri" pitchFamily="34" charset="-120"/>
              </a:rPr>
              <a:t>2x/week</a:t>
            </a:r>
            <a:endParaRPr lang="en-US" sz="1050" dirty="0"/>
          </a:p>
        </p:txBody>
      </p:sp>
      <p:sp>
        <p:nvSpPr>
          <p:cNvPr id="17" name="Text 15"/>
          <p:cNvSpPr/>
          <p:nvPr/>
        </p:nvSpPr>
        <p:spPr>
          <a:xfrm>
            <a:off x="6355080" y="3730752"/>
            <a:ext cx="4754880" cy="274320"/>
          </a:xfrm>
          <a:prstGeom prst="rect">
            <a:avLst/>
          </a:prstGeom>
          <a:noFill/>
          <a:ln/>
        </p:spPr>
        <p:txBody>
          <a:bodyPr wrap="square" lIns="0" tIns="0" rIns="0" bIns="0" rtlCol="0" anchor="ctr"/>
          <a:lstStyle/>
          <a:p>
            <a:pPr indent="0" marL="0">
              <a:buNone/>
            </a:pPr>
            <a:r>
              <a:rPr lang="en-US" sz="1250" dirty="0">
                <a:solidFill>
                  <a:srgbClr val="4A5568"/>
                </a:solidFill>
                <a:latin typeface="Calibri" pitchFamily="34" charset="0"/>
                <a:ea typeface="Calibri" pitchFamily="34" charset="-122"/>
                <a:cs typeface="Calibri" pitchFamily="34" charset="-120"/>
              </a:rPr>
              <a:t>Deep thread — stack, map, company</a:t>
            </a:r>
            <a:endParaRPr lang="en-US" sz="1250" dirty="0"/>
          </a:p>
        </p:txBody>
      </p:sp>
      <p:sp>
        <p:nvSpPr>
          <p:cNvPr id="18" name="Shape 16"/>
          <p:cNvSpPr/>
          <p:nvPr/>
        </p:nvSpPr>
        <p:spPr>
          <a:xfrm>
            <a:off x="6172200" y="4270248"/>
            <a:ext cx="5303520" cy="804672"/>
          </a:xfrm>
          <a:prstGeom prst="roundRect">
            <a:avLst>
              <a:gd name="adj" fmla="val 7955"/>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9" name="Text 17"/>
          <p:cNvSpPr/>
          <p:nvPr/>
        </p:nvSpPr>
        <p:spPr>
          <a:xfrm>
            <a:off x="6355080" y="4379976"/>
            <a:ext cx="1280160" cy="274320"/>
          </a:xfrm>
          <a:prstGeom prst="rect">
            <a:avLst/>
          </a:prstGeom>
          <a:noFill/>
          <a:ln/>
        </p:spPr>
        <p:txBody>
          <a:bodyPr wrap="square" lIns="0" tIns="0" rIns="0" bIns="0" rtlCol="0" anchor="ctr"/>
          <a:lstStyle/>
          <a:p>
            <a:pPr indent="0" marL="0">
              <a:buNone/>
            </a:pPr>
            <a:r>
              <a:rPr lang="en-US" sz="1050" b="1" spc="50" kern="0" dirty="0">
                <a:solidFill>
                  <a:srgbClr val="2563EB"/>
                </a:solidFill>
                <a:latin typeface="Calibri" pitchFamily="34" charset="0"/>
                <a:ea typeface="Calibri" pitchFamily="34" charset="-122"/>
                <a:cs typeface="Calibri" pitchFamily="34" charset="-120"/>
              </a:rPr>
              <a:t>Weekly</a:t>
            </a:r>
            <a:endParaRPr lang="en-US" sz="1050" dirty="0"/>
          </a:p>
        </p:txBody>
      </p:sp>
      <p:sp>
        <p:nvSpPr>
          <p:cNvPr id="20" name="Text 18"/>
          <p:cNvSpPr/>
          <p:nvPr/>
        </p:nvSpPr>
        <p:spPr>
          <a:xfrm>
            <a:off x="6355080" y="4654296"/>
            <a:ext cx="4754880" cy="274320"/>
          </a:xfrm>
          <a:prstGeom prst="rect">
            <a:avLst/>
          </a:prstGeom>
          <a:noFill/>
          <a:ln/>
        </p:spPr>
        <p:txBody>
          <a:bodyPr wrap="square" lIns="0" tIns="0" rIns="0" bIns="0" rtlCol="0" anchor="ctr"/>
          <a:lstStyle/>
          <a:p>
            <a:pPr indent="0" marL="0">
              <a:buNone/>
            </a:pPr>
            <a:r>
              <a:rPr lang="en-US" sz="1250" dirty="0">
                <a:solidFill>
                  <a:srgbClr val="4A5568"/>
                </a:solidFill>
                <a:latin typeface="Calibri" pitchFamily="34" charset="0"/>
                <a:ea typeface="Calibri" pitchFamily="34" charset="-122"/>
                <a:cs typeface="Calibri" pitchFamily="34" charset="-120"/>
              </a:rPr>
              <a:t>Flagship visual — market map</a:t>
            </a:r>
            <a:endParaRPr lang="en-US" sz="1250" dirty="0"/>
          </a:p>
        </p:txBody>
      </p:sp>
      <p:sp>
        <p:nvSpPr>
          <p:cNvPr id="21" name="Shape 19"/>
          <p:cNvSpPr/>
          <p:nvPr/>
        </p:nvSpPr>
        <p:spPr>
          <a:xfrm>
            <a:off x="6172200" y="5193792"/>
            <a:ext cx="5303520" cy="804672"/>
          </a:xfrm>
          <a:prstGeom prst="roundRect">
            <a:avLst>
              <a:gd name="adj" fmla="val 7955"/>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22" name="Text 20"/>
          <p:cNvSpPr/>
          <p:nvPr/>
        </p:nvSpPr>
        <p:spPr>
          <a:xfrm>
            <a:off x="6355080" y="5303520"/>
            <a:ext cx="1280160" cy="274320"/>
          </a:xfrm>
          <a:prstGeom prst="rect">
            <a:avLst/>
          </a:prstGeom>
          <a:noFill/>
          <a:ln/>
        </p:spPr>
        <p:txBody>
          <a:bodyPr wrap="square" lIns="0" tIns="0" rIns="0" bIns="0" rtlCol="0" anchor="ctr"/>
          <a:lstStyle/>
          <a:p>
            <a:pPr indent="0" marL="0">
              <a:buNone/>
            </a:pPr>
            <a:r>
              <a:rPr lang="en-US" sz="1050" b="1" spc="50" kern="0" dirty="0">
                <a:solidFill>
                  <a:srgbClr val="2563EB"/>
                </a:solidFill>
                <a:latin typeface="Calibri" pitchFamily="34" charset="0"/>
                <a:ea typeface="Calibri" pitchFamily="34" charset="-122"/>
                <a:cs typeface="Calibri" pitchFamily="34" charset="-120"/>
              </a:rPr>
              <a:t>Monthly</a:t>
            </a:r>
            <a:endParaRPr lang="en-US" sz="1050" dirty="0"/>
          </a:p>
        </p:txBody>
      </p:sp>
      <p:sp>
        <p:nvSpPr>
          <p:cNvPr id="23" name="Text 21"/>
          <p:cNvSpPr/>
          <p:nvPr/>
        </p:nvSpPr>
        <p:spPr>
          <a:xfrm>
            <a:off x="6355080" y="5577840"/>
            <a:ext cx="4754880" cy="274320"/>
          </a:xfrm>
          <a:prstGeom prst="rect">
            <a:avLst/>
          </a:prstGeom>
          <a:noFill/>
          <a:ln/>
        </p:spPr>
        <p:txBody>
          <a:bodyPr wrap="square" lIns="0" tIns="0" rIns="0" bIns="0" rtlCol="0" anchor="ctr"/>
          <a:lstStyle/>
          <a:p>
            <a:pPr indent="0" marL="0">
              <a:buNone/>
            </a:pPr>
            <a:r>
              <a:rPr lang="en-US" sz="1250" dirty="0">
                <a:solidFill>
                  <a:srgbClr val="4A5568"/>
                </a:solidFill>
                <a:latin typeface="Calibri" pitchFamily="34" charset="0"/>
                <a:ea typeface="Calibri" pitchFamily="34" charset="-122"/>
                <a:cs typeface="Calibri" pitchFamily="34" charset="-120"/>
              </a:rPr>
              <a:t>Private investor briefing</a:t>
            </a:r>
            <a:endParaRPr lang="en-US" sz="1250" dirty="0"/>
          </a:p>
        </p:txBody>
      </p:sp>
      <p:sp>
        <p:nvSpPr>
          <p:cNvPr id="24" name="Shape 22"/>
          <p:cNvSpPr/>
          <p:nvPr/>
        </p:nvSpPr>
        <p:spPr>
          <a:xfrm>
            <a:off x="457200" y="6492240"/>
            <a:ext cx="11247120" cy="0"/>
          </a:xfrm>
          <a:prstGeom prst="line">
            <a:avLst/>
          </a:prstGeom>
          <a:noFill/>
          <a:ln w="6350">
            <a:solidFill>
              <a:srgbClr val="D0D8E4"/>
            </a:solidFill>
            <a:prstDash val="solid"/>
          </a:ln>
        </p:spPr>
      </p:sp>
      <p:sp>
        <p:nvSpPr>
          <p:cNvPr id="25" name="Text 23"/>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26" name="Text 24"/>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05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CONTENT ENGINE</a:t>
            </a:r>
            <a:endParaRPr lang="en-US" sz="1000" dirty="0"/>
          </a:p>
        </p:txBody>
      </p:sp>
      <p:sp>
        <p:nvSpPr>
          <p:cNvPr id="3" name="Text 1"/>
          <p:cNvSpPr/>
          <p:nvPr/>
        </p:nvSpPr>
        <p:spPr>
          <a:xfrm>
            <a:off x="548640" y="685800"/>
            <a:ext cx="10058400" cy="1371600"/>
          </a:xfrm>
          <a:prstGeom prst="rect">
            <a:avLst/>
          </a:prstGeom>
          <a:noFill/>
          <a:ln/>
        </p:spPr>
        <p:txBody>
          <a:bodyPr wrap="square" lIns="0" tIns="0" rIns="0" bIns="0" rtlCol="0" anchor="t"/>
          <a:lstStyle/>
          <a:p>
            <a:pPr indent="0" marL="0">
              <a:buNone/>
            </a:pPr>
            <a:r>
              <a:rPr lang="en-US" sz="3000" b="1" dirty="0">
                <a:solidFill>
                  <a:srgbClr val="1A202C"/>
                </a:solidFill>
                <a:latin typeface="Cambria" pitchFamily="34" charset="0"/>
                <a:ea typeface="Cambria" pitchFamily="34" charset="-122"/>
                <a:cs typeface="Cambria" pitchFamily="34" charset="-120"/>
              </a:rPr>
              <a:t>The weekly robotics intelligence loop</a:t>
            </a:r>
            <a:endParaRPr lang="en-US" sz="3000" dirty="0"/>
          </a:p>
        </p:txBody>
      </p:sp>
      <p:sp>
        <p:nvSpPr>
          <p:cNvPr id="4" name="Shape 2"/>
          <p:cNvSpPr/>
          <p:nvPr/>
        </p:nvSpPr>
        <p:spPr>
          <a:xfrm>
            <a:off x="365760" y="2331720"/>
            <a:ext cx="2148840" cy="3749040"/>
          </a:xfrm>
          <a:prstGeom prst="roundRect">
            <a:avLst>
              <a:gd name="adj" fmla="val 2979"/>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5" name="Shape 3"/>
          <p:cNvSpPr/>
          <p:nvPr/>
        </p:nvSpPr>
        <p:spPr>
          <a:xfrm>
            <a:off x="1124712" y="2578608"/>
            <a:ext cx="621792" cy="621792"/>
          </a:xfrm>
          <a:prstGeom prst="ellipse">
            <a:avLst/>
          </a:prstGeom>
          <a:solidFill>
            <a:srgbClr val="2563EB"/>
          </a:solidFill>
          <a:ln/>
        </p:spPr>
      </p:sp>
      <p:pic>
        <p:nvPicPr>
          <p:cNvPr id="6" name="Image 0" descr="/home/claude/icons/satellite_white.png">    </p:cNvPr>
          <p:cNvPicPr>
            <a:picLocks noChangeAspect="1"/>
          </p:cNvPicPr>
          <p:nvPr/>
        </p:nvPicPr>
        <p:blipFill>
          <a:blip r:embed="rId1"/>
          <a:stretch>
            <a:fillRect/>
          </a:stretch>
        </p:blipFill>
        <p:spPr>
          <a:xfrm>
            <a:off x="1197864" y="2651760"/>
            <a:ext cx="475488" cy="475488"/>
          </a:xfrm>
          <a:prstGeom prst="rect">
            <a:avLst/>
          </a:prstGeom>
        </p:spPr>
      </p:pic>
      <p:sp>
        <p:nvSpPr>
          <p:cNvPr id="7" name="Text 4"/>
          <p:cNvSpPr/>
          <p:nvPr/>
        </p:nvSpPr>
        <p:spPr>
          <a:xfrm>
            <a:off x="530352" y="3337560"/>
            <a:ext cx="1810512" cy="384048"/>
          </a:xfrm>
          <a:prstGeom prst="rect">
            <a:avLst/>
          </a:prstGeom>
          <a:noFill/>
          <a:ln/>
        </p:spPr>
        <p:txBody>
          <a:bodyPr wrap="square" lIns="0" tIns="0" rIns="0" bIns="0" rtlCol="0" anchor="ctr"/>
          <a:lstStyle/>
          <a:p>
            <a:pPr algn="ctr" indent="0" marL="0">
              <a:buNone/>
            </a:pPr>
            <a:r>
              <a:rPr lang="en-US" sz="1500" b="1" dirty="0">
                <a:solidFill>
                  <a:srgbClr val="1A202C"/>
                </a:solidFill>
                <a:latin typeface="Cambria" pitchFamily="34" charset="0"/>
                <a:ea typeface="Cambria" pitchFamily="34" charset="-122"/>
                <a:cs typeface="Cambria" pitchFamily="34" charset="-120"/>
              </a:rPr>
              <a:t>Signal</a:t>
            </a:r>
            <a:endParaRPr lang="en-US" sz="1500" dirty="0"/>
          </a:p>
        </p:txBody>
      </p:sp>
      <p:sp>
        <p:nvSpPr>
          <p:cNvPr id="8" name="Text 5"/>
          <p:cNvSpPr/>
          <p:nvPr/>
        </p:nvSpPr>
        <p:spPr>
          <a:xfrm>
            <a:off x="530352" y="3767328"/>
            <a:ext cx="1810512" cy="2103120"/>
          </a:xfrm>
          <a:prstGeom prst="rect">
            <a:avLst/>
          </a:prstGeom>
          <a:noFill/>
          <a:ln/>
        </p:spPr>
        <p:txBody>
          <a:bodyPr wrap="square" lIns="0" tIns="0" rIns="0" bIns="0" rtlCol="0" anchor="t"/>
          <a:lstStyle/>
          <a:p>
            <a:pPr algn="ctr" indent="0" marL="0">
              <a:lnSpc>
                <a:spcPct val="125000"/>
              </a:lnSpc>
              <a:buNone/>
            </a:pPr>
            <a:r>
              <a:rPr lang="en-US" sz="1150" dirty="0">
                <a:solidFill>
                  <a:srgbClr val="4A5568"/>
                </a:solidFill>
                <a:latin typeface="Calibri" pitchFamily="34" charset="0"/>
                <a:ea typeface="Calibri" pitchFamily="34" charset="-122"/>
                <a:cs typeface="Calibri" pitchFamily="34" charset="-120"/>
              </a:rPr>
              <a:t>Breaking robotics news, funding rounds, shipments</a:t>
            </a:r>
            <a:endParaRPr lang="en-US" sz="1150" dirty="0"/>
          </a:p>
        </p:txBody>
      </p:sp>
      <p:sp>
        <p:nvSpPr>
          <p:cNvPr id="9" name="Text 6"/>
          <p:cNvSpPr/>
          <p:nvPr/>
        </p:nvSpPr>
        <p:spPr>
          <a:xfrm>
            <a:off x="2514600" y="3931920"/>
            <a:ext cx="237744" cy="365760"/>
          </a:xfrm>
          <a:prstGeom prst="rect">
            <a:avLst/>
          </a:prstGeom>
          <a:noFill/>
          <a:ln/>
        </p:spPr>
        <p:txBody>
          <a:bodyPr wrap="square" lIns="0" tIns="0" rIns="0" bIns="0" rtlCol="0" anchor="ctr"/>
          <a:lstStyle/>
          <a:p>
            <a:pPr algn="ctr" indent="0" marL="0">
              <a:buNone/>
            </a:pPr>
            <a:r>
              <a:rPr lang="en-US" sz="1800" b="1" dirty="0">
                <a:solidFill>
                  <a:srgbClr val="D0D8E4"/>
                </a:solidFill>
                <a:latin typeface="Calibri" pitchFamily="34" charset="0"/>
                <a:ea typeface="Calibri" pitchFamily="34" charset="-122"/>
                <a:cs typeface="Calibri" pitchFamily="34" charset="-120"/>
              </a:rPr>
              <a:t>→</a:t>
            </a:r>
            <a:endParaRPr lang="en-US" sz="1800" dirty="0"/>
          </a:p>
        </p:txBody>
      </p:sp>
      <p:sp>
        <p:nvSpPr>
          <p:cNvPr id="10" name="Shape 7"/>
          <p:cNvSpPr/>
          <p:nvPr/>
        </p:nvSpPr>
        <p:spPr>
          <a:xfrm>
            <a:off x="2743200" y="2331720"/>
            <a:ext cx="2148840" cy="3749040"/>
          </a:xfrm>
          <a:prstGeom prst="roundRect">
            <a:avLst>
              <a:gd name="adj" fmla="val 2979"/>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1" name="Shape 8"/>
          <p:cNvSpPr/>
          <p:nvPr/>
        </p:nvSpPr>
        <p:spPr>
          <a:xfrm>
            <a:off x="3502152" y="2578608"/>
            <a:ext cx="621792" cy="621792"/>
          </a:xfrm>
          <a:prstGeom prst="ellipse">
            <a:avLst/>
          </a:prstGeom>
          <a:solidFill>
            <a:srgbClr val="2563EB"/>
          </a:solidFill>
          <a:ln/>
        </p:spPr>
      </p:sp>
      <p:pic>
        <p:nvPicPr>
          <p:cNvPr id="12" name="Image 1" descr="/home/claude/icons/network_white.png">    </p:cNvPr>
          <p:cNvPicPr>
            <a:picLocks noChangeAspect="1"/>
          </p:cNvPicPr>
          <p:nvPr/>
        </p:nvPicPr>
        <p:blipFill>
          <a:blip r:embed="rId2"/>
          <a:stretch>
            <a:fillRect/>
          </a:stretch>
        </p:blipFill>
        <p:spPr>
          <a:xfrm>
            <a:off x="3575304" y="2651760"/>
            <a:ext cx="475488" cy="475488"/>
          </a:xfrm>
          <a:prstGeom prst="rect">
            <a:avLst/>
          </a:prstGeom>
        </p:spPr>
      </p:pic>
      <p:sp>
        <p:nvSpPr>
          <p:cNvPr id="13" name="Text 9"/>
          <p:cNvSpPr/>
          <p:nvPr/>
        </p:nvSpPr>
        <p:spPr>
          <a:xfrm>
            <a:off x="2907792" y="3337560"/>
            <a:ext cx="1810512" cy="384048"/>
          </a:xfrm>
          <a:prstGeom prst="rect">
            <a:avLst/>
          </a:prstGeom>
          <a:noFill/>
          <a:ln/>
        </p:spPr>
        <p:txBody>
          <a:bodyPr wrap="square" lIns="0" tIns="0" rIns="0" bIns="0" rtlCol="0" anchor="ctr"/>
          <a:lstStyle/>
          <a:p>
            <a:pPr algn="ctr" indent="0" marL="0">
              <a:buNone/>
            </a:pPr>
            <a:r>
              <a:rPr lang="en-US" sz="1500" b="1" dirty="0">
                <a:solidFill>
                  <a:srgbClr val="1A202C"/>
                </a:solidFill>
                <a:latin typeface="Cambria" pitchFamily="34" charset="0"/>
                <a:ea typeface="Cambria" pitchFamily="34" charset="-122"/>
                <a:cs typeface="Cambria" pitchFamily="34" charset="-120"/>
              </a:rPr>
              <a:t>Thread</a:t>
            </a:r>
            <a:endParaRPr lang="en-US" sz="1500" dirty="0"/>
          </a:p>
        </p:txBody>
      </p:sp>
      <p:sp>
        <p:nvSpPr>
          <p:cNvPr id="14" name="Text 10"/>
          <p:cNvSpPr/>
          <p:nvPr/>
        </p:nvSpPr>
        <p:spPr>
          <a:xfrm>
            <a:off x="2907792" y="3767328"/>
            <a:ext cx="1810512" cy="2103120"/>
          </a:xfrm>
          <a:prstGeom prst="rect">
            <a:avLst/>
          </a:prstGeom>
          <a:noFill/>
          <a:ln/>
        </p:spPr>
        <p:txBody>
          <a:bodyPr wrap="square" lIns="0" tIns="0" rIns="0" bIns="0" rtlCol="0" anchor="t"/>
          <a:lstStyle/>
          <a:p>
            <a:pPr algn="ctr" indent="0" marL="0">
              <a:lnSpc>
                <a:spcPct val="125000"/>
              </a:lnSpc>
              <a:buNone/>
            </a:pPr>
            <a:r>
              <a:rPr lang="en-US" sz="1150" dirty="0">
                <a:solidFill>
                  <a:srgbClr val="4A5568"/>
                </a:solidFill>
                <a:latin typeface="Calibri" pitchFamily="34" charset="0"/>
                <a:ea typeface="Calibri" pitchFamily="34" charset="-122"/>
                <a:cs typeface="Calibri" pitchFamily="34" charset="-120"/>
              </a:rPr>
              <a:t>Structured breakdowns: company maps, deployment ladder</a:t>
            </a:r>
            <a:endParaRPr lang="en-US" sz="1150" dirty="0"/>
          </a:p>
        </p:txBody>
      </p:sp>
      <p:sp>
        <p:nvSpPr>
          <p:cNvPr id="15" name="Text 11"/>
          <p:cNvSpPr/>
          <p:nvPr/>
        </p:nvSpPr>
        <p:spPr>
          <a:xfrm>
            <a:off x="4892040" y="3931920"/>
            <a:ext cx="237744" cy="365760"/>
          </a:xfrm>
          <a:prstGeom prst="rect">
            <a:avLst/>
          </a:prstGeom>
          <a:noFill/>
          <a:ln/>
        </p:spPr>
        <p:txBody>
          <a:bodyPr wrap="square" lIns="0" tIns="0" rIns="0" bIns="0" rtlCol="0" anchor="ctr"/>
          <a:lstStyle/>
          <a:p>
            <a:pPr algn="ctr" indent="0" marL="0">
              <a:buNone/>
            </a:pPr>
            <a:r>
              <a:rPr lang="en-US" sz="1800" b="1" dirty="0">
                <a:solidFill>
                  <a:srgbClr val="D0D8E4"/>
                </a:solidFill>
                <a:latin typeface="Calibri" pitchFamily="34" charset="0"/>
                <a:ea typeface="Calibri" pitchFamily="34" charset="-122"/>
                <a:cs typeface="Calibri" pitchFamily="34" charset="-120"/>
              </a:rPr>
              <a:t>→</a:t>
            </a:r>
            <a:endParaRPr lang="en-US" sz="1800" dirty="0"/>
          </a:p>
        </p:txBody>
      </p:sp>
      <p:sp>
        <p:nvSpPr>
          <p:cNvPr id="16" name="Shape 12"/>
          <p:cNvSpPr/>
          <p:nvPr/>
        </p:nvSpPr>
        <p:spPr>
          <a:xfrm>
            <a:off x="5120640" y="2331720"/>
            <a:ext cx="2148840" cy="3749040"/>
          </a:xfrm>
          <a:prstGeom prst="roundRect">
            <a:avLst>
              <a:gd name="adj" fmla="val 2979"/>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7" name="Shape 13"/>
          <p:cNvSpPr/>
          <p:nvPr/>
        </p:nvSpPr>
        <p:spPr>
          <a:xfrm>
            <a:off x="5879592" y="2578608"/>
            <a:ext cx="621792" cy="621792"/>
          </a:xfrm>
          <a:prstGeom prst="ellipse">
            <a:avLst/>
          </a:prstGeom>
          <a:solidFill>
            <a:srgbClr val="2563EB"/>
          </a:solidFill>
          <a:ln/>
        </p:spPr>
      </p:sp>
      <p:pic>
        <p:nvPicPr>
          <p:cNvPr id="18" name="Image 2" descr="/home/claude/icons/chart_white.png">    </p:cNvPr>
          <p:cNvPicPr>
            <a:picLocks noChangeAspect="1"/>
          </p:cNvPicPr>
          <p:nvPr/>
        </p:nvPicPr>
        <p:blipFill>
          <a:blip r:embed="rId3"/>
          <a:stretch>
            <a:fillRect/>
          </a:stretch>
        </p:blipFill>
        <p:spPr>
          <a:xfrm>
            <a:off x="5952744" y="2651760"/>
            <a:ext cx="475488" cy="475488"/>
          </a:xfrm>
          <a:prstGeom prst="rect">
            <a:avLst/>
          </a:prstGeom>
        </p:spPr>
      </p:pic>
      <p:sp>
        <p:nvSpPr>
          <p:cNvPr id="19" name="Text 14"/>
          <p:cNvSpPr/>
          <p:nvPr/>
        </p:nvSpPr>
        <p:spPr>
          <a:xfrm>
            <a:off x="5285232" y="3337560"/>
            <a:ext cx="1810512" cy="384048"/>
          </a:xfrm>
          <a:prstGeom prst="rect">
            <a:avLst/>
          </a:prstGeom>
          <a:noFill/>
          <a:ln/>
        </p:spPr>
        <p:txBody>
          <a:bodyPr wrap="square" lIns="0" tIns="0" rIns="0" bIns="0" rtlCol="0" anchor="ctr"/>
          <a:lstStyle/>
          <a:p>
            <a:pPr algn="ctr" indent="0" marL="0">
              <a:buNone/>
            </a:pPr>
            <a:r>
              <a:rPr lang="en-US" sz="1500" b="1" dirty="0">
                <a:solidFill>
                  <a:srgbClr val="1A202C"/>
                </a:solidFill>
                <a:latin typeface="Cambria" pitchFamily="34" charset="0"/>
                <a:ea typeface="Cambria" pitchFamily="34" charset="-122"/>
                <a:cs typeface="Cambria" pitchFamily="34" charset="-120"/>
              </a:rPr>
              <a:t>Brief</a:t>
            </a:r>
            <a:endParaRPr lang="en-US" sz="1500" dirty="0"/>
          </a:p>
        </p:txBody>
      </p:sp>
      <p:sp>
        <p:nvSpPr>
          <p:cNvPr id="20" name="Text 15"/>
          <p:cNvSpPr/>
          <p:nvPr/>
        </p:nvSpPr>
        <p:spPr>
          <a:xfrm>
            <a:off x="5285232" y="3767328"/>
            <a:ext cx="1810512" cy="2103120"/>
          </a:xfrm>
          <a:prstGeom prst="rect">
            <a:avLst/>
          </a:prstGeom>
          <a:noFill/>
          <a:ln/>
        </p:spPr>
        <p:txBody>
          <a:bodyPr wrap="square" lIns="0" tIns="0" rIns="0" bIns="0" rtlCol="0" anchor="t"/>
          <a:lstStyle/>
          <a:p>
            <a:pPr algn="ctr" indent="0" marL="0">
              <a:lnSpc>
                <a:spcPct val="125000"/>
              </a:lnSpc>
              <a:buNone/>
            </a:pPr>
            <a:r>
              <a:rPr lang="en-US" sz="1150" dirty="0">
                <a:solidFill>
                  <a:srgbClr val="4A5568"/>
                </a:solidFill>
                <a:latin typeface="Calibri" pitchFamily="34" charset="0"/>
                <a:ea typeface="Calibri" pitchFamily="34" charset="-122"/>
                <a:cs typeface="Calibri" pitchFamily="34" charset="-120"/>
              </a:rPr>
              <a:t>Weekly email: news, funding, markets, one chart</a:t>
            </a:r>
            <a:endParaRPr lang="en-US" sz="1150" dirty="0"/>
          </a:p>
        </p:txBody>
      </p:sp>
      <p:sp>
        <p:nvSpPr>
          <p:cNvPr id="21" name="Text 16"/>
          <p:cNvSpPr/>
          <p:nvPr/>
        </p:nvSpPr>
        <p:spPr>
          <a:xfrm>
            <a:off x="7269480" y="3931920"/>
            <a:ext cx="237744" cy="365760"/>
          </a:xfrm>
          <a:prstGeom prst="rect">
            <a:avLst/>
          </a:prstGeom>
          <a:noFill/>
          <a:ln/>
        </p:spPr>
        <p:txBody>
          <a:bodyPr wrap="square" lIns="0" tIns="0" rIns="0" bIns="0" rtlCol="0" anchor="ctr"/>
          <a:lstStyle/>
          <a:p>
            <a:pPr algn="ctr" indent="0" marL="0">
              <a:buNone/>
            </a:pPr>
            <a:r>
              <a:rPr lang="en-US" sz="1800" b="1" dirty="0">
                <a:solidFill>
                  <a:srgbClr val="D0D8E4"/>
                </a:solidFill>
                <a:latin typeface="Calibri" pitchFamily="34" charset="0"/>
                <a:ea typeface="Calibri" pitchFamily="34" charset="-122"/>
                <a:cs typeface="Calibri" pitchFamily="34" charset="-120"/>
              </a:rPr>
              <a:t>→</a:t>
            </a:r>
            <a:endParaRPr lang="en-US" sz="1800" dirty="0"/>
          </a:p>
        </p:txBody>
      </p:sp>
      <p:sp>
        <p:nvSpPr>
          <p:cNvPr id="22" name="Shape 17"/>
          <p:cNvSpPr/>
          <p:nvPr/>
        </p:nvSpPr>
        <p:spPr>
          <a:xfrm>
            <a:off x="7498080" y="2331720"/>
            <a:ext cx="2148840" cy="3749040"/>
          </a:xfrm>
          <a:prstGeom prst="roundRect">
            <a:avLst>
              <a:gd name="adj" fmla="val 2979"/>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23" name="Shape 18"/>
          <p:cNvSpPr/>
          <p:nvPr/>
        </p:nvSpPr>
        <p:spPr>
          <a:xfrm>
            <a:off x="8257032" y="2578608"/>
            <a:ext cx="621792" cy="621792"/>
          </a:xfrm>
          <a:prstGeom prst="ellipse">
            <a:avLst/>
          </a:prstGeom>
          <a:solidFill>
            <a:srgbClr val="2563EB"/>
          </a:solidFill>
          <a:ln/>
        </p:spPr>
      </p:sp>
      <p:pic>
        <p:nvPicPr>
          <p:cNvPr id="24" name="Image 3" descr="/home/claude/icons/flag_white.png">    </p:cNvPr>
          <p:cNvPicPr>
            <a:picLocks noChangeAspect="1"/>
          </p:cNvPicPr>
          <p:nvPr/>
        </p:nvPicPr>
        <p:blipFill>
          <a:blip r:embed="rId4"/>
          <a:stretch>
            <a:fillRect/>
          </a:stretch>
        </p:blipFill>
        <p:spPr>
          <a:xfrm>
            <a:off x="8330184" y="2651760"/>
            <a:ext cx="475488" cy="475488"/>
          </a:xfrm>
          <a:prstGeom prst="rect">
            <a:avLst/>
          </a:prstGeom>
        </p:spPr>
      </p:pic>
      <p:sp>
        <p:nvSpPr>
          <p:cNvPr id="25" name="Text 19"/>
          <p:cNvSpPr/>
          <p:nvPr/>
        </p:nvSpPr>
        <p:spPr>
          <a:xfrm>
            <a:off x="7662672" y="3337560"/>
            <a:ext cx="1810512" cy="384048"/>
          </a:xfrm>
          <a:prstGeom prst="rect">
            <a:avLst/>
          </a:prstGeom>
          <a:noFill/>
          <a:ln/>
        </p:spPr>
        <p:txBody>
          <a:bodyPr wrap="square" lIns="0" tIns="0" rIns="0" bIns="0" rtlCol="0" anchor="ctr"/>
          <a:lstStyle/>
          <a:p>
            <a:pPr algn="ctr" indent="0" marL="0">
              <a:buNone/>
            </a:pPr>
            <a:r>
              <a:rPr lang="en-US" sz="1500" b="1" dirty="0">
                <a:solidFill>
                  <a:srgbClr val="1A202C"/>
                </a:solidFill>
                <a:latin typeface="Cambria" pitchFamily="34" charset="0"/>
                <a:ea typeface="Cambria" pitchFamily="34" charset="-122"/>
                <a:cs typeface="Cambria" pitchFamily="34" charset="-120"/>
              </a:rPr>
              <a:t>Map</a:t>
            </a:r>
            <a:endParaRPr lang="en-US" sz="1500" dirty="0"/>
          </a:p>
        </p:txBody>
      </p:sp>
      <p:sp>
        <p:nvSpPr>
          <p:cNvPr id="26" name="Text 20"/>
          <p:cNvSpPr/>
          <p:nvPr/>
        </p:nvSpPr>
        <p:spPr>
          <a:xfrm>
            <a:off x="7662672" y="3767328"/>
            <a:ext cx="1810512" cy="2103120"/>
          </a:xfrm>
          <a:prstGeom prst="rect">
            <a:avLst/>
          </a:prstGeom>
          <a:noFill/>
          <a:ln/>
        </p:spPr>
        <p:txBody>
          <a:bodyPr wrap="square" lIns="0" tIns="0" rIns="0" bIns="0" rtlCol="0" anchor="t"/>
          <a:lstStyle/>
          <a:p>
            <a:pPr algn="ctr" indent="0" marL="0">
              <a:lnSpc>
                <a:spcPct val="125000"/>
              </a:lnSpc>
              <a:buNone/>
            </a:pPr>
            <a:r>
              <a:rPr lang="en-US" sz="1150" dirty="0">
                <a:solidFill>
                  <a:srgbClr val="4A5568"/>
                </a:solidFill>
                <a:latin typeface="Calibri" pitchFamily="34" charset="0"/>
                <a:ea typeface="Calibri" pitchFamily="34" charset="-122"/>
                <a:cs typeface="Calibri" pitchFamily="34" charset="-120"/>
              </a:rPr>
              <a:t>Monthly flagship: market map, company grid</a:t>
            </a:r>
            <a:endParaRPr lang="en-US" sz="1150" dirty="0"/>
          </a:p>
        </p:txBody>
      </p:sp>
      <p:sp>
        <p:nvSpPr>
          <p:cNvPr id="27" name="Text 21"/>
          <p:cNvSpPr/>
          <p:nvPr/>
        </p:nvSpPr>
        <p:spPr>
          <a:xfrm>
            <a:off x="9646920" y="3931920"/>
            <a:ext cx="237744" cy="365760"/>
          </a:xfrm>
          <a:prstGeom prst="rect">
            <a:avLst/>
          </a:prstGeom>
          <a:noFill/>
          <a:ln/>
        </p:spPr>
        <p:txBody>
          <a:bodyPr wrap="square" lIns="0" tIns="0" rIns="0" bIns="0" rtlCol="0" anchor="ctr"/>
          <a:lstStyle/>
          <a:p>
            <a:pPr algn="ctr" indent="0" marL="0">
              <a:buNone/>
            </a:pPr>
            <a:r>
              <a:rPr lang="en-US" sz="1800" b="1" dirty="0">
                <a:solidFill>
                  <a:srgbClr val="D0D8E4"/>
                </a:solidFill>
                <a:latin typeface="Calibri" pitchFamily="34" charset="0"/>
                <a:ea typeface="Calibri" pitchFamily="34" charset="-122"/>
                <a:cs typeface="Calibri" pitchFamily="34" charset="-120"/>
              </a:rPr>
              <a:t>→</a:t>
            </a:r>
            <a:endParaRPr lang="en-US" sz="1800" dirty="0"/>
          </a:p>
        </p:txBody>
      </p:sp>
      <p:sp>
        <p:nvSpPr>
          <p:cNvPr id="28" name="Shape 22"/>
          <p:cNvSpPr/>
          <p:nvPr/>
        </p:nvSpPr>
        <p:spPr>
          <a:xfrm>
            <a:off x="9875520" y="2331720"/>
            <a:ext cx="2148840" cy="3749040"/>
          </a:xfrm>
          <a:prstGeom prst="roundRect">
            <a:avLst>
              <a:gd name="adj" fmla="val 2979"/>
            </a:avLst>
          </a:prstGeom>
          <a:solidFill>
            <a:srgbClr val="FEF3C7"/>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29" name="Shape 23"/>
          <p:cNvSpPr/>
          <p:nvPr/>
        </p:nvSpPr>
        <p:spPr>
          <a:xfrm>
            <a:off x="10634472" y="2578608"/>
            <a:ext cx="621792" cy="621792"/>
          </a:xfrm>
          <a:prstGeom prst="ellipse">
            <a:avLst/>
          </a:prstGeom>
          <a:solidFill>
            <a:srgbClr val="D97706"/>
          </a:solidFill>
          <a:ln/>
        </p:spPr>
      </p:sp>
      <p:pic>
        <p:nvPicPr>
          <p:cNvPr id="30" name="Image 4" descr="/home/claude/icons/coins_white.png">    </p:cNvPr>
          <p:cNvPicPr>
            <a:picLocks noChangeAspect="1"/>
          </p:cNvPicPr>
          <p:nvPr/>
        </p:nvPicPr>
        <p:blipFill>
          <a:blip r:embed="rId5"/>
          <a:stretch>
            <a:fillRect/>
          </a:stretch>
        </p:blipFill>
        <p:spPr>
          <a:xfrm>
            <a:off x="10707624" y="2651760"/>
            <a:ext cx="475488" cy="475488"/>
          </a:xfrm>
          <a:prstGeom prst="rect">
            <a:avLst/>
          </a:prstGeom>
        </p:spPr>
      </p:pic>
      <p:sp>
        <p:nvSpPr>
          <p:cNvPr id="31" name="Text 24"/>
          <p:cNvSpPr/>
          <p:nvPr/>
        </p:nvSpPr>
        <p:spPr>
          <a:xfrm>
            <a:off x="10040112" y="3337560"/>
            <a:ext cx="1810512" cy="384048"/>
          </a:xfrm>
          <a:prstGeom prst="rect">
            <a:avLst/>
          </a:prstGeom>
          <a:noFill/>
          <a:ln/>
        </p:spPr>
        <p:txBody>
          <a:bodyPr wrap="square" lIns="0" tIns="0" rIns="0" bIns="0" rtlCol="0" anchor="ctr"/>
          <a:lstStyle/>
          <a:p>
            <a:pPr algn="ctr" indent="0" marL="0">
              <a:buNone/>
            </a:pPr>
            <a:r>
              <a:rPr lang="en-US" sz="1500" b="1" dirty="0">
                <a:solidFill>
                  <a:srgbClr val="D97706"/>
                </a:solidFill>
                <a:latin typeface="Cambria" pitchFamily="34" charset="0"/>
                <a:ea typeface="Cambria" pitchFamily="34" charset="-122"/>
                <a:cs typeface="Cambria" pitchFamily="34" charset="-120"/>
              </a:rPr>
              <a:t>SPV</a:t>
            </a:r>
            <a:endParaRPr lang="en-US" sz="1500" dirty="0"/>
          </a:p>
        </p:txBody>
      </p:sp>
      <p:sp>
        <p:nvSpPr>
          <p:cNvPr id="32" name="Text 25"/>
          <p:cNvSpPr/>
          <p:nvPr/>
        </p:nvSpPr>
        <p:spPr>
          <a:xfrm>
            <a:off x="10040112" y="3767328"/>
            <a:ext cx="1810512" cy="2103120"/>
          </a:xfrm>
          <a:prstGeom prst="rect">
            <a:avLst/>
          </a:prstGeom>
          <a:noFill/>
          <a:ln/>
        </p:spPr>
        <p:txBody>
          <a:bodyPr wrap="square" lIns="0" tIns="0" rIns="0" bIns="0" rtlCol="0" anchor="t"/>
          <a:lstStyle/>
          <a:p>
            <a:pPr algn="ctr" indent="0" marL="0">
              <a:lnSpc>
                <a:spcPct val="125000"/>
              </a:lnSpc>
              <a:buNone/>
            </a:pPr>
            <a:r>
              <a:rPr lang="en-US" sz="1150" dirty="0">
                <a:solidFill>
                  <a:srgbClr val="4A5568"/>
                </a:solidFill>
                <a:latin typeface="Calibri" pitchFamily="34" charset="0"/>
                <a:ea typeface="Calibri" pitchFamily="34" charset="-122"/>
                <a:cs typeface="Calibri" pitchFamily="34" charset="-120"/>
              </a:rPr>
              <a:t>Selective private opportunities, accredited investors only</a:t>
            </a:r>
            <a:endParaRPr lang="en-US" sz="1150" dirty="0"/>
          </a:p>
        </p:txBody>
      </p:sp>
      <p:sp>
        <p:nvSpPr>
          <p:cNvPr id="33" name="Text 26"/>
          <p:cNvSpPr/>
          <p:nvPr/>
        </p:nvSpPr>
        <p:spPr>
          <a:xfrm>
            <a:off x="457200" y="6236208"/>
            <a:ext cx="11247120" cy="320040"/>
          </a:xfrm>
          <a:prstGeom prst="rect">
            <a:avLst/>
          </a:prstGeom>
          <a:noFill/>
          <a:ln/>
        </p:spPr>
        <p:txBody>
          <a:bodyPr wrap="square" lIns="0" tIns="0" rIns="0" bIns="0" rtlCol="0" anchor="t"/>
          <a:lstStyle/>
          <a:p>
            <a:pPr indent="0" marL="0">
              <a:lnSpc>
                <a:spcPct val="130000"/>
              </a:lnSpc>
              <a:buNone/>
            </a:pPr>
            <a:r>
              <a:rPr lang="en-US" sz="1150" dirty="0">
                <a:solidFill>
                  <a:srgbClr val="718096"/>
                </a:solidFill>
                <a:latin typeface="Calibri" pitchFamily="34" charset="0"/>
                <a:ea typeface="Calibri" pitchFamily="34" charset="-122"/>
                <a:cs typeface="Calibri" pitchFamily="34" charset="-120"/>
              </a:rPr>
              <a:t>Every post should either build expertise, capture email, or move serious investors toward a private briefing.</a:t>
            </a:r>
            <a:endParaRPr lang="en-US" sz="1150" dirty="0"/>
          </a:p>
        </p:txBody>
      </p:sp>
      <p:sp>
        <p:nvSpPr>
          <p:cNvPr id="34" name="Shape 27"/>
          <p:cNvSpPr/>
          <p:nvPr/>
        </p:nvSpPr>
        <p:spPr>
          <a:xfrm>
            <a:off x="457200" y="6492240"/>
            <a:ext cx="11247120" cy="0"/>
          </a:xfrm>
          <a:prstGeom prst="line">
            <a:avLst/>
          </a:prstGeom>
          <a:noFill/>
          <a:ln w="6350">
            <a:solidFill>
              <a:srgbClr val="D0D8E4"/>
            </a:solidFill>
            <a:prstDash val="solid"/>
          </a:ln>
        </p:spPr>
      </p:sp>
      <p:sp>
        <p:nvSpPr>
          <p:cNvPr id="35" name="Text 28"/>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36" name="Text 29"/>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06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CAPITAL FUNNEL</a:t>
            </a:r>
            <a:endParaRPr lang="en-US" sz="1000" dirty="0"/>
          </a:p>
        </p:txBody>
      </p:sp>
      <p:sp>
        <p:nvSpPr>
          <p:cNvPr id="3" name="Text 1"/>
          <p:cNvSpPr/>
          <p:nvPr/>
        </p:nvSpPr>
        <p:spPr>
          <a:xfrm>
            <a:off x="548640" y="685800"/>
            <a:ext cx="10058400" cy="1371600"/>
          </a:xfrm>
          <a:prstGeom prst="rect">
            <a:avLst/>
          </a:prstGeom>
          <a:noFill/>
          <a:ln/>
        </p:spPr>
        <p:txBody>
          <a:bodyPr wrap="square" lIns="0" tIns="0" rIns="0" bIns="0" rtlCol="0" anchor="t"/>
          <a:lstStyle/>
          <a:p>
            <a:pPr indent="0" marL="0">
              <a:buNone/>
            </a:pPr>
            <a:r>
              <a:rPr lang="en-US" sz="2800" b="1" dirty="0">
                <a:solidFill>
                  <a:srgbClr val="1A202C"/>
                </a:solidFill>
                <a:latin typeface="Cambria" pitchFamily="34" charset="0"/>
                <a:ea typeface="Cambria" pitchFamily="34" charset="-122"/>
                <a:cs typeface="Cambria" pitchFamily="34" charset="-120"/>
              </a:rPr>
              <a:t>Design the site around compliant investor conversion</a:t>
            </a:r>
            <a:endParaRPr lang="en-US" sz="2800" dirty="0"/>
          </a:p>
        </p:txBody>
      </p:sp>
      <p:sp>
        <p:nvSpPr>
          <p:cNvPr id="4" name="Shape 2"/>
          <p:cNvSpPr/>
          <p:nvPr/>
        </p:nvSpPr>
        <p:spPr>
          <a:xfrm>
            <a:off x="457200" y="2377440"/>
            <a:ext cx="11155680" cy="713232"/>
          </a:xfrm>
          <a:prstGeom prst="roundRect">
            <a:avLst>
              <a:gd name="adj" fmla="val 8974"/>
            </a:avLst>
          </a:prstGeom>
          <a:solidFill>
            <a:srgbClr val="DBEAFE"/>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5" name="Shape 3"/>
          <p:cNvSpPr/>
          <p:nvPr/>
        </p:nvSpPr>
        <p:spPr>
          <a:xfrm>
            <a:off x="457200" y="2377440"/>
            <a:ext cx="11155680" cy="713232"/>
          </a:xfrm>
          <a:prstGeom prst="roundRect">
            <a:avLst>
              <a:gd name="adj" fmla="val 6410"/>
            </a:avLst>
          </a:prstGeom>
          <a:solidFill>
            <a:srgbClr val="DBEAFE"/>
          </a:solidFill>
          <a:ln w="19050">
            <a:solidFill>
              <a:srgbClr val="2563EB"/>
            </a:solidFill>
            <a:prstDash val="solid"/>
          </a:ln>
        </p:spPr>
      </p:sp>
      <p:sp>
        <p:nvSpPr>
          <p:cNvPr id="6" name="Text 4"/>
          <p:cNvSpPr/>
          <p:nvPr/>
        </p:nvSpPr>
        <p:spPr>
          <a:xfrm>
            <a:off x="685800" y="2459736"/>
            <a:ext cx="3200400" cy="274320"/>
          </a:xfrm>
          <a:prstGeom prst="rect">
            <a:avLst/>
          </a:prstGeom>
          <a:noFill/>
          <a:ln/>
        </p:spPr>
        <p:txBody>
          <a:bodyPr wrap="square" lIns="0" tIns="0" rIns="0" bIns="0" rtlCol="0" anchor="ctr"/>
          <a:lstStyle/>
          <a:p>
            <a:pPr indent="0" marL="0">
              <a:buNone/>
            </a:pPr>
            <a:r>
              <a:rPr lang="en-US" sz="1300" b="1" dirty="0">
                <a:solidFill>
                  <a:srgbClr val="1A202C"/>
                </a:solidFill>
                <a:latin typeface="Calibri" pitchFamily="34" charset="0"/>
                <a:ea typeface="Calibri" pitchFamily="34" charset="-122"/>
                <a:cs typeface="Calibri" pitchFamily="34" charset="-120"/>
              </a:rPr>
              <a:t>X / Social</a:t>
            </a:r>
            <a:endParaRPr lang="en-US" sz="1300" dirty="0"/>
          </a:p>
        </p:txBody>
      </p:sp>
      <p:sp>
        <p:nvSpPr>
          <p:cNvPr id="7" name="Text 5"/>
          <p:cNvSpPr/>
          <p:nvPr/>
        </p:nvSpPr>
        <p:spPr>
          <a:xfrm>
            <a:off x="685800" y="2743200"/>
            <a:ext cx="10698480" cy="256032"/>
          </a:xfrm>
          <a:prstGeom prst="rect">
            <a:avLst/>
          </a:prstGeom>
          <a:noFill/>
          <a:ln/>
        </p:spPr>
        <p:txBody>
          <a:bodyPr wrap="square" lIns="0" tIns="0" rIns="0" bIns="0" rtlCol="0" anchor="ctr"/>
          <a:lstStyle/>
          <a:p>
            <a:pPr indent="0" marL="0">
              <a:buNone/>
            </a:pPr>
            <a:r>
              <a:rPr lang="en-US" sz="1100" dirty="0">
                <a:solidFill>
                  <a:srgbClr val="4A5568"/>
                </a:solidFill>
                <a:latin typeface="Calibri" pitchFamily="34" charset="0"/>
                <a:ea typeface="Calibri" pitchFamily="34" charset="-122"/>
                <a:cs typeface="Calibri" pitchFamily="34" charset="-120"/>
              </a:rPr>
              <a:t>Robotics posts, videos, market maps</a:t>
            </a:r>
            <a:endParaRPr lang="en-US" sz="1100" dirty="0"/>
          </a:p>
        </p:txBody>
      </p:sp>
      <p:sp>
        <p:nvSpPr>
          <p:cNvPr id="8" name="Shape 6"/>
          <p:cNvSpPr/>
          <p:nvPr/>
        </p:nvSpPr>
        <p:spPr>
          <a:xfrm>
            <a:off x="1463040" y="3200400"/>
            <a:ext cx="9144000" cy="713232"/>
          </a:xfrm>
          <a:prstGeom prst="roundRect">
            <a:avLst>
              <a:gd name="adj" fmla="val 8974"/>
            </a:avLst>
          </a:prstGeom>
          <a:solidFill>
            <a:srgbClr val="EFF6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9" name="Shape 7"/>
          <p:cNvSpPr/>
          <p:nvPr/>
        </p:nvSpPr>
        <p:spPr>
          <a:xfrm>
            <a:off x="1463040" y="3200400"/>
            <a:ext cx="9144000" cy="713232"/>
          </a:xfrm>
          <a:prstGeom prst="roundRect">
            <a:avLst>
              <a:gd name="adj" fmla="val 6410"/>
            </a:avLst>
          </a:prstGeom>
          <a:solidFill>
            <a:srgbClr val="EFF6FF"/>
          </a:solidFill>
          <a:ln w="19050">
            <a:solidFill>
              <a:srgbClr val="2563EB"/>
            </a:solidFill>
            <a:prstDash val="solid"/>
          </a:ln>
        </p:spPr>
      </p:sp>
      <p:sp>
        <p:nvSpPr>
          <p:cNvPr id="10" name="Text 8"/>
          <p:cNvSpPr/>
          <p:nvPr/>
        </p:nvSpPr>
        <p:spPr>
          <a:xfrm>
            <a:off x="1691640" y="3282696"/>
            <a:ext cx="3200400" cy="274320"/>
          </a:xfrm>
          <a:prstGeom prst="rect">
            <a:avLst/>
          </a:prstGeom>
          <a:noFill/>
          <a:ln/>
        </p:spPr>
        <p:txBody>
          <a:bodyPr wrap="square" lIns="0" tIns="0" rIns="0" bIns="0" rtlCol="0" anchor="ctr"/>
          <a:lstStyle/>
          <a:p>
            <a:pPr indent="0" marL="0">
              <a:buNone/>
            </a:pPr>
            <a:r>
              <a:rPr lang="en-US" sz="1300" b="1" dirty="0">
                <a:solidFill>
                  <a:srgbClr val="1A202C"/>
                </a:solidFill>
                <a:latin typeface="Calibri" pitchFamily="34" charset="0"/>
                <a:ea typeface="Calibri" pitchFamily="34" charset="-122"/>
                <a:cs typeface="Calibri" pitchFamily="34" charset="-120"/>
              </a:rPr>
              <a:t>Email List</a:t>
            </a:r>
            <a:endParaRPr lang="en-US" sz="1300" dirty="0"/>
          </a:p>
        </p:txBody>
      </p:sp>
      <p:sp>
        <p:nvSpPr>
          <p:cNvPr id="11" name="Text 9"/>
          <p:cNvSpPr/>
          <p:nvPr/>
        </p:nvSpPr>
        <p:spPr>
          <a:xfrm>
            <a:off x="1691640" y="3566160"/>
            <a:ext cx="8686800" cy="256032"/>
          </a:xfrm>
          <a:prstGeom prst="rect">
            <a:avLst/>
          </a:prstGeom>
          <a:noFill/>
          <a:ln/>
        </p:spPr>
        <p:txBody>
          <a:bodyPr wrap="square" lIns="0" tIns="0" rIns="0" bIns="0" rtlCol="0" anchor="ctr"/>
          <a:lstStyle/>
          <a:p>
            <a:pPr indent="0" marL="0">
              <a:buNone/>
            </a:pPr>
            <a:r>
              <a:rPr lang="en-US" sz="1100" dirty="0">
                <a:solidFill>
                  <a:srgbClr val="4A5568"/>
                </a:solidFill>
                <a:latin typeface="Calibri" pitchFamily="34" charset="0"/>
                <a:ea typeface="Calibri" pitchFamily="34" charset="-122"/>
                <a:cs typeface="Calibri" pitchFamily="34" charset="-120"/>
              </a:rPr>
              <a:t>Weekly Robotics Brief</a:t>
            </a:r>
            <a:endParaRPr lang="en-US" sz="1100" dirty="0"/>
          </a:p>
        </p:txBody>
      </p:sp>
      <p:sp>
        <p:nvSpPr>
          <p:cNvPr id="12" name="Shape 10"/>
          <p:cNvSpPr/>
          <p:nvPr/>
        </p:nvSpPr>
        <p:spPr>
          <a:xfrm>
            <a:off x="2377440" y="4023360"/>
            <a:ext cx="7315200" cy="713232"/>
          </a:xfrm>
          <a:prstGeom prst="roundRect">
            <a:avLst>
              <a:gd name="adj" fmla="val 8974"/>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3" name="Shape 11"/>
          <p:cNvSpPr/>
          <p:nvPr/>
        </p:nvSpPr>
        <p:spPr>
          <a:xfrm>
            <a:off x="2377440" y="4023360"/>
            <a:ext cx="7315200" cy="713232"/>
          </a:xfrm>
          <a:prstGeom prst="roundRect">
            <a:avLst>
              <a:gd name="adj" fmla="val 6410"/>
            </a:avLst>
          </a:prstGeom>
          <a:solidFill>
            <a:srgbClr val="F7F9FC"/>
          </a:solidFill>
          <a:ln w="9525">
            <a:solidFill>
              <a:srgbClr val="D0D8E4"/>
            </a:solidFill>
            <a:prstDash val="solid"/>
          </a:ln>
        </p:spPr>
      </p:sp>
      <p:sp>
        <p:nvSpPr>
          <p:cNvPr id="14" name="Text 12"/>
          <p:cNvSpPr/>
          <p:nvPr/>
        </p:nvSpPr>
        <p:spPr>
          <a:xfrm>
            <a:off x="2606040" y="4105656"/>
            <a:ext cx="3200400" cy="274320"/>
          </a:xfrm>
          <a:prstGeom prst="rect">
            <a:avLst/>
          </a:prstGeom>
          <a:noFill/>
          <a:ln/>
        </p:spPr>
        <p:txBody>
          <a:bodyPr wrap="square" lIns="0" tIns="0" rIns="0" bIns="0" rtlCol="0" anchor="ctr"/>
          <a:lstStyle/>
          <a:p>
            <a:pPr indent="0" marL="0">
              <a:buNone/>
            </a:pPr>
            <a:r>
              <a:rPr lang="en-US" sz="1300" b="1" dirty="0">
                <a:solidFill>
                  <a:srgbClr val="1A202C"/>
                </a:solidFill>
                <a:latin typeface="Calibri" pitchFamily="34" charset="0"/>
                <a:ea typeface="Calibri" pitchFamily="34" charset="-122"/>
                <a:cs typeface="Calibri" pitchFamily="34" charset="-120"/>
              </a:rPr>
              <a:t>Private Briefing</a:t>
            </a:r>
            <a:endParaRPr lang="en-US" sz="1300" dirty="0"/>
          </a:p>
        </p:txBody>
      </p:sp>
      <p:sp>
        <p:nvSpPr>
          <p:cNvPr id="15" name="Text 13"/>
          <p:cNvSpPr/>
          <p:nvPr/>
        </p:nvSpPr>
        <p:spPr>
          <a:xfrm>
            <a:off x="2606040" y="4389120"/>
            <a:ext cx="6858000" cy="256032"/>
          </a:xfrm>
          <a:prstGeom prst="rect">
            <a:avLst/>
          </a:prstGeom>
          <a:noFill/>
          <a:ln/>
        </p:spPr>
        <p:txBody>
          <a:bodyPr wrap="square" lIns="0" tIns="0" rIns="0" bIns="0" rtlCol="0" anchor="ctr"/>
          <a:lstStyle/>
          <a:p>
            <a:pPr indent="0" marL="0">
              <a:buNone/>
            </a:pPr>
            <a:r>
              <a:rPr lang="en-US" sz="1100" dirty="0">
                <a:solidFill>
                  <a:srgbClr val="4A5568"/>
                </a:solidFill>
                <a:latin typeface="Calibri" pitchFamily="34" charset="0"/>
                <a:ea typeface="Calibri" pitchFamily="34" charset="-122"/>
                <a:cs typeface="Calibri" pitchFamily="34" charset="-120"/>
              </a:rPr>
              <a:t>Investor calls + research memos</a:t>
            </a:r>
            <a:endParaRPr lang="en-US" sz="1100" dirty="0"/>
          </a:p>
        </p:txBody>
      </p:sp>
      <p:sp>
        <p:nvSpPr>
          <p:cNvPr id="16" name="Shape 14"/>
          <p:cNvSpPr/>
          <p:nvPr/>
        </p:nvSpPr>
        <p:spPr>
          <a:xfrm>
            <a:off x="3291840" y="4846320"/>
            <a:ext cx="5486400" cy="713232"/>
          </a:xfrm>
          <a:prstGeom prst="roundRect">
            <a:avLst>
              <a:gd name="adj" fmla="val 8974"/>
            </a:avLst>
          </a:prstGeom>
          <a:solidFill>
            <a:srgbClr val="F0F4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7" name="Shape 15"/>
          <p:cNvSpPr/>
          <p:nvPr/>
        </p:nvSpPr>
        <p:spPr>
          <a:xfrm>
            <a:off x="3291840" y="4846320"/>
            <a:ext cx="5486400" cy="713232"/>
          </a:xfrm>
          <a:prstGeom prst="roundRect">
            <a:avLst>
              <a:gd name="adj" fmla="val 6410"/>
            </a:avLst>
          </a:prstGeom>
          <a:solidFill>
            <a:srgbClr val="F0F4FF"/>
          </a:solidFill>
          <a:ln w="9525">
            <a:solidFill>
              <a:srgbClr val="D0D8E4"/>
            </a:solidFill>
            <a:prstDash val="solid"/>
          </a:ln>
        </p:spPr>
      </p:sp>
      <p:sp>
        <p:nvSpPr>
          <p:cNvPr id="18" name="Text 16"/>
          <p:cNvSpPr/>
          <p:nvPr/>
        </p:nvSpPr>
        <p:spPr>
          <a:xfrm>
            <a:off x="3520440" y="4928616"/>
            <a:ext cx="3200400" cy="274320"/>
          </a:xfrm>
          <a:prstGeom prst="rect">
            <a:avLst/>
          </a:prstGeom>
          <a:noFill/>
          <a:ln/>
        </p:spPr>
        <p:txBody>
          <a:bodyPr wrap="square" lIns="0" tIns="0" rIns="0" bIns="0" rtlCol="0" anchor="ctr"/>
          <a:lstStyle/>
          <a:p>
            <a:pPr indent="0" marL="0">
              <a:buNone/>
            </a:pPr>
            <a:r>
              <a:rPr lang="en-US" sz="1300" b="1" dirty="0">
                <a:solidFill>
                  <a:srgbClr val="1A202C"/>
                </a:solidFill>
                <a:latin typeface="Calibri" pitchFamily="34" charset="0"/>
                <a:ea typeface="Calibri" pitchFamily="34" charset="-122"/>
                <a:cs typeface="Calibri" pitchFamily="34" charset="-120"/>
              </a:rPr>
              <a:t>Qualified Access</a:t>
            </a:r>
            <a:endParaRPr lang="en-US" sz="1300" dirty="0"/>
          </a:p>
        </p:txBody>
      </p:sp>
      <p:sp>
        <p:nvSpPr>
          <p:cNvPr id="19" name="Text 17"/>
          <p:cNvSpPr/>
          <p:nvPr/>
        </p:nvSpPr>
        <p:spPr>
          <a:xfrm>
            <a:off x="3520440" y="5212080"/>
            <a:ext cx="5029200" cy="256032"/>
          </a:xfrm>
          <a:prstGeom prst="rect">
            <a:avLst/>
          </a:prstGeom>
          <a:noFill/>
          <a:ln/>
        </p:spPr>
        <p:txBody>
          <a:bodyPr wrap="square" lIns="0" tIns="0" rIns="0" bIns="0" rtlCol="0" anchor="ctr"/>
          <a:lstStyle/>
          <a:p>
            <a:pPr indent="0" marL="0">
              <a:buNone/>
            </a:pPr>
            <a:r>
              <a:rPr lang="en-US" sz="1100" dirty="0">
                <a:solidFill>
                  <a:srgbClr val="4A5568"/>
                </a:solidFill>
                <a:latin typeface="Calibri" pitchFamily="34" charset="0"/>
                <a:ea typeface="Calibri" pitchFamily="34" charset="-122"/>
                <a:cs typeface="Calibri" pitchFamily="34" charset="-120"/>
              </a:rPr>
              <a:t>Accreditation + diligence</a:t>
            </a:r>
            <a:endParaRPr lang="en-US" sz="1100" dirty="0"/>
          </a:p>
        </p:txBody>
      </p:sp>
      <p:sp>
        <p:nvSpPr>
          <p:cNvPr id="20" name="Shape 18"/>
          <p:cNvSpPr/>
          <p:nvPr/>
        </p:nvSpPr>
        <p:spPr>
          <a:xfrm>
            <a:off x="4206240" y="5669280"/>
            <a:ext cx="3657600" cy="713232"/>
          </a:xfrm>
          <a:prstGeom prst="roundRect">
            <a:avLst>
              <a:gd name="adj" fmla="val 8974"/>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21" name="Shape 19"/>
          <p:cNvSpPr/>
          <p:nvPr/>
        </p:nvSpPr>
        <p:spPr>
          <a:xfrm>
            <a:off x="4206240" y="5669280"/>
            <a:ext cx="3657600" cy="713232"/>
          </a:xfrm>
          <a:prstGeom prst="roundRect">
            <a:avLst>
              <a:gd name="adj" fmla="val 6410"/>
            </a:avLst>
          </a:prstGeom>
          <a:solidFill>
            <a:srgbClr val="FFFFFF"/>
          </a:solidFill>
          <a:ln w="9525">
            <a:solidFill>
              <a:srgbClr val="D0D8E4"/>
            </a:solidFill>
            <a:prstDash val="solid"/>
          </a:ln>
        </p:spPr>
      </p:sp>
      <p:sp>
        <p:nvSpPr>
          <p:cNvPr id="22" name="Text 20"/>
          <p:cNvSpPr/>
          <p:nvPr/>
        </p:nvSpPr>
        <p:spPr>
          <a:xfrm>
            <a:off x="4434840" y="5751576"/>
            <a:ext cx="3200400" cy="274320"/>
          </a:xfrm>
          <a:prstGeom prst="rect">
            <a:avLst/>
          </a:prstGeom>
          <a:noFill/>
          <a:ln/>
        </p:spPr>
        <p:txBody>
          <a:bodyPr wrap="square" lIns="0" tIns="0" rIns="0" bIns="0" rtlCol="0" anchor="ctr"/>
          <a:lstStyle/>
          <a:p>
            <a:pPr indent="0" marL="0">
              <a:buNone/>
            </a:pPr>
            <a:r>
              <a:rPr lang="en-US" sz="1300" b="1" dirty="0">
                <a:solidFill>
                  <a:srgbClr val="1A202C"/>
                </a:solidFill>
                <a:latin typeface="Calibri" pitchFamily="34" charset="0"/>
                <a:ea typeface="Calibri" pitchFamily="34" charset="-122"/>
                <a:cs typeface="Calibri" pitchFamily="34" charset="-120"/>
              </a:rPr>
              <a:t>SPVs</a:t>
            </a:r>
            <a:endParaRPr lang="en-US" sz="1300" dirty="0"/>
          </a:p>
        </p:txBody>
      </p:sp>
      <p:sp>
        <p:nvSpPr>
          <p:cNvPr id="23" name="Text 21"/>
          <p:cNvSpPr/>
          <p:nvPr/>
        </p:nvSpPr>
        <p:spPr>
          <a:xfrm>
            <a:off x="4434840" y="6035040"/>
            <a:ext cx="3200400" cy="256032"/>
          </a:xfrm>
          <a:prstGeom prst="rect">
            <a:avLst/>
          </a:prstGeom>
          <a:noFill/>
          <a:ln/>
        </p:spPr>
        <p:txBody>
          <a:bodyPr wrap="square" lIns="0" tIns="0" rIns="0" bIns="0" rtlCol="0" anchor="ctr"/>
          <a:lstStyle/>
          <a:p>
            <a:pPr indent="0" marL="0">
              <a:buNone/>
            </a:pPr>
            <a:r>
              <a:rPr lang="en-US" sz="1100" dirty="0">
                <a:solidFill>
                  <a:srgbClr val="4A5568"/>
                </a:solidFill>
                <a:latin typeface="Calibri" pitchFamily="34" charset="0"/>
                <a:ea typeface="Calibri" pitchFamily="34" charset="-122"/>
                <a:cs typeface="Calibri" pitchFamily="34" charset="-120"/>
              </a:rPr>
              <a:t>Selective robotics opportunities</a:t>
            </a:r>
            <a:endParaRPr lang="en-US" sz="1100" dirty="0"/>
          </a:p>
        </p:txBody>
      </p:sp>
      <p:sp>
        <p:nvSpPr>
          <p:cNvPr id="24" name="Text 22"/>
          <p:cNvSpPr/>
          <p:nvPr/>
        </p:nvSpPr>
        <p:spPr>
          <a:xfrm>
            <a:off x="8321040" y="2514600"/>
            <a:ext cx="3474720" cy="411480"/>
          </a:xfrm>
          <a:prstGeom prst="rect">
            <a:avLst/>
          </a:prstGeom>
          <a:noFill/>
          <a:ln/>
        </p:spPr>
        <p:txBody>
          <a:bodyPr wrap="square" lIns="0" tIns="0" rIns="0" bIns="0" rtlCol="0" anchor="ctr"/>
          <a:lstStyle/>
          <a:p>
            <a:pPr indent="0" marL="0">
              <a:buNone/>
            </a:pPr>
            <a:r>
              <a:rPr lang="en-US" sz="1150" i="1" dirty="0">
                <a:solidFill>
                  <a:srgbClr val="2563EB"/>
                </a:solidFill>
                <a:latin typeface="Cambria" pitchFamily="34" charset="0"/>
                <a:ea typeface="Cambria" pitchFamily="34" charset="-122"/>
                <a:cs typeface="Cambria" pitchFamily="34" charset="-120"/>
              </a:rPr>
              <a:t>"Understand robotics before consensus."</a:t>
            </a:r>
            <a:endParaRPr lang="en-US" sz="1150" dirty="0"/>
          </a:p>
        </p:txBody>
      </p:sp>
      <p:sp>
        <p:nvSpPr>
          <p:cNvPr id="25" name="Text 23"/>
          <p:cNvSpPr/>
          <p:nvPr/>
        </p:nvSpPr>
        <p:spPr>
          <a:xfrm>
            <a:off x="7498080" y="5577840"/>
            <a:ext cx="4114800" cy="411480"/>
          </a:xfrm>
          <a:prstGeom prst="rect">
            <a:avLst/>
          </a:prstGeom>
          <a:noFill/>
          <a:ln/>
        </p:spPr>
        <p:txBody>
          <a:bodyPr wrap="square" lIns="0" tIns="0" rIns="0" bIns="0" rtlCol="0" anchor="ctr"/>
          <a:lstStyle/>
          <a:p>
            <a:pPr indent="0" marL="0">
              <a:buNone/>
            </a:pPr>
            <a:r>
              <a:rPr lang="en-US" sz="1150" i="1" dirty="0">
                <a:solidFill>
                  <a:srgbClr val="D97706"/>
                </a:solidFill>
                <a:latin typeface="Cambria" pitchFamily="34" charset="0"/>
                <a:ea typeface="Cambria" pitchFamily="34" charset="-122"/>
                <a:cs typeface="Cambria" pitchFamily="34" charset="-120"/>
              </a:rPr>
              <a:t>"Curated deal flow with discipline."</a:t>
            </a:r>
            <a:endParaRPr lang="en-US" sz="1150" dirty="0"/>
          </a:p>
        </p:txBody>
      </p:sp>
      <p:sp>
        <p:nvSpPr>
          <p:cNvPr id="26" name="Text 24"/>
          <p:cNvSpPr/>
          <p:nvPr/>
        </p:nvSpPr>
        <p:spPr>
          <a:xfrm>
            <a:off x="457200" y="6492240"/>
            <a:ext cx="11247120" cy="320040"/>
          </a:xfrm>
          <a:prstGeom prst="rect">
            <a:avLst/>
          </a:prstGeom>
          <a:noFill/>
          <a:ln/>
        </p:spPr>
        <p:txBody>
          <a:bodyPr wrap="square" lIns="0" tIns="0" rIns="0" bIns="0" rtlCol="0" anchor="t"/>
          <a:lstStyle/>
          <a:p>
            <a:pPr indent="0" marL="0">
              <a:lnSpc>
                <a:spcPct val="130000"/>
              </a:lnSpc>
              <a:buNone/>
            </a:pPr>
            <a:r>
              <a:rPr lang="en-US" sz="950" dirty="0">
                <a:solidFill>
                  <a:srgbClr val="718096"/>
                </a:solidFill>
                <a:latin typeface="Calibri" pitchFamily="34" charset="0"/>
                <a:ea typeface="Calibri" pitchFamily="34" charset="-122"/>
                <a:cs typeface="Calibri" pitchFamily="34" charset="-120"/>
              </a:rPr>
              <a:t>SEC Rule 506(c) allows general solicitation for accredited investors. All deal materials flow through a compliant private process.</a:t>
            </a:r>
            <a:endParaRPr lang="en-US" sz="950" dirty="0"/>
          </a:p>
        </p:txBody>
      </p:sp>
      <p:sp>
        <p:nvSpPr>
          <p:cNvPr id="27" name="Shape 25"/>
          <p:cNvSpPr/>
          <p:nvPr/>
        </p:nvSpPr>
        <p:spPr>
          <a:xfrm>
            <a:off x="457200" y="6492240"/>
            <a:ext cx="11247120" cy="0"/>
          </a:xfrm>
          <a:prstGeom prst="line">
            <a:avLst/>
          </a:prstGeom>
          <a:noFill/>
          <a:ln w="6350">
            <a:solidFill>
              <a:srgbClr val="D0D8E4"/>
            </a:solidFill>
            <a:prstDash val="solid"/>
          </a:ln>
        </p:spPr>
      </p:sp>
      <p:sp>
        <p:nvSpPr>
          <p:cNvPr id="28" name="Text 26"/>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29" name="Text 27"/>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07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SIGNATURE FRAMEWORK</a:t>
            </a:r>
            <a:endParaRPr lang="en-US" sz="1000" dirty="0"/>
          </a:p>
        </p:txBody>
      </p:sp>
      <p:sp>
        <p:nvSpPr>
          <p:cNvPr id="3" name="Text 1"/>
          <p:cNvSpPr/>
          <p:nvPr/>
        </p:nvSpPr>
        <p:spPr>
          <a:xfrm>
            <a:off x="548640" y="685800"/>
            <a:ext cx="9144000" cy="1371600"/>
          </a:xfrm>
          <a:prstGeom prst="rect">
            <a:avLst/>
          </a:prstGeom>
          <a:noFill/>
          <a:ln/>
        </p:spPr>
        <p:txBody>
          <a:bodyPr wrap="square" lIns="0" tIns="0" rIns="0" bIns="0" rtlCol="0" anchor="t"/>
          <a:lstStyle/>
          <a:p>
            <a:pPr indent="0" marL="0">
              <a:buNone/>
            </a:pPr>
            <a:r>
              <a:rPr lang="en-US" sz="3000" b="1" dirty="0">
                <a:solidFill>
                  <a:srgbClr val="1A202C"/>
                </a:solidFill>
                <a:latin typeface="Cambria" pitchFamily="34" charset="0"/>
                <a:ea typeface="Cambria" pitchFamily="34" charset="-122"/>
                <a:cs typeface="Cambria" pitchFamily="34" charset="-120"/>
              </a:rPr>
              <a:t>The Zeev Deployment Ladder</a:t>
            </a:r>
            <a:endParaRPr lang="en-US" sz="3000" dirty="0"/>
          </a:p>
        </p:txBody>
      </p:sp>
      <p:sp>
        <p:nvSpPr>
          <p:cNvPr id="4" name="Shape 2"/>
          <p:cNvSpPr/>
          <p:nvPr/>
        </p:nvSpPr>
        <p:spPr>
          <a:xfrm>
            <a:off x="457200" y="2011680"/>
            <a:ext cx="1280160" cy="475488"/>
          </a:xfrm>
          <a:prstGeom prst="roundRect">
            <a:avLst>
              <a:gd name="adj" fmla="val 7692"/>
            </a:avLst>
          </a:prstGeom>
          <a:solidFill>
            <a:srgbClr val="F7F9FC"/>
          </a:solidFill>
          <a:ln w="9525">
            <a:solidFill>
              <a:srgbClr val="D0D8E4"/>
            </a:solidFill>
            <a:prstDash val="solid"/>
          </a:ln>
        </p:spPr>
      </p:sp>
      <p:sp>
        <p:nvSpPr>
          <p:cNvPr id="5" name="Text 3"/>
          <p:cNvSpPr/>
          <p:nvPr/>
        </p:nvSpPr>
        <p:spPr>
          <a:xfrm>
            <a:off x="594360" y="2103120"/>
            <a:ext cx="457200" cy="292608"/>
          </a:xfrm>
          <a:prstGeom prst="rect">
            <a:avLst/>
          </a:prstGeom>
          <a:noFill/>
          <a:ln/>
        </p:spPr>
        <p:txBody>
          <a:bodyPr wrap="square" lIns="0" tIns="0" rIns="0" bIns="0" rtlCol="0" anchor="ctr"/>
          <a:lstStyle/>
          <a:p>
            <a:pPr indent="0" marL="0">
              <a:buNone/>
            </a:pPr>
            <a:r>
              <a:rPr lang="en-US" sz="1000" b="1" dirty="0">
                <a:solidFill>
                  <a:srgbClr val="718096"/>
                </a:solidFill>
                <a:latin typeface="Calibri" pitchFamily="34" charset="0"/>
                <a:ea typeface="Calibri" pitchFamily="34" charset="-122"/>
                <a:cs typeface="Calibri" pitchFamily="34" charset="-120"/>
              </a:rPr>
              <a:t>01</a:t>
            </a:r>
            <a:endParaRPr lang="en-US" sz="1000" dirty="0"/>
          </a:p>
        </p:txBody>
      </p:sp>
      <p:sp>
        <p:nvSpPr>
          <p:cNvPr id="6" name="Text 4"/>
          <p:cNvSpPr/>
          <p:nvPr/>
        </p:nvSpPr>
        <p:spPr>
          <a:xfrm>
            <a:off x="1188720" y="2075688"/>
            <a:ext cx="2743200" cy="347472"/>
          </a:xfrm>
          <a:prstGeom prst="rect">
            <a:avLst/>
          </a:prstGeom>
          <a:noFill/>
          <a:ln/>
        </p:spPr>
        <p:txBody>
          <a:bodyPr wrap="square" lIns="0" tIns="0" rIns="0" bIns="0" rtlCol="0" anchor="ctr"/>
          <a:lstStyle/>
          <a:p>
            <a:pPr indent="0" marL="0">
              <a:buNone/>
            </a:pPr>
            <a:r>
              <a:rPr lang="en-US" sz="1400" b="1" dirty="0">
                <a:solidFill>
                  <a:srgbClr val="1A202C"/>
                </a:solidFill>
                <a:latin typeface="Cambria" pitchFamily="34" charset="0"/>
                <a:ea typeface="Cambria" pitchFamily="34" charset="-122"/>
                <a:cs typeface="Cambria" pitchFamily="34" charset="-120"/>
              </a:rPr>
              <a:t>Viral Demo</a:t>
            </a:r>
            <a:endParaRPr lang="en-US" sz="1400" dirty="0"/>
          </a:p>
        </p:txBody>
      </p:sp>
      <p:sp>
        <p:nvSpPr>
          <p:cNvPr id="7" name="Text 5"/>
          <p:cNvSpPr/>
          <p:nvPr/>
        </p:nvSpPr>
        <p:spPr>
          <a:xfrm>
            <a:off x="4114800" y="2093976"/>
            <a:ext cx="7406640" cy="320040"/>
          </a:xfrm>
          <a:prstGeom prst="rect">
            <a:avLst/>
          </a:prstGeom>
          <a:noFill/>
          <a:ln/>
        </p:spPr>
        <p:txBody>
          <a:bodyPr wrap="square" lIns="0" tIns="0" rIns="0" bIns="0" rtlCol="0" anchor="ctr"/>
          <a:lstStyle/>
          <a:p>
            <a:pPr indent="0" marL="0">
              <a:buNone/>
            </a:pPr>
            <a:r>
              <a:rPr lang="en-US" sz="1200" dirty="0">
                <a:solidFill>
                  <a:srgbClr val="4A5568"/>
                </a:solidFill>
                <a:latin typeface="Calibri" pitchFamily="34" charset="0"/>
                <a:ea typeface="Calibri" pitchFamily="34" charset="-122"/>
                <a:cs typeface="Calibri" pitchFamily="34" charset="-120"/>
              </a:rPr>
              <a:t>Controlled environment. Most viral robot videos live here.</a:t>
            </a:r>
            <a:endParaRPr lang="en-US" sz="1200" dirty="0"/>
          </a:p>
        </p:txBody>
      </p:sp>
      <p:sp>
        <p:nvSpPr>
          <p:cNvPr id="8" name="Shape 6"/>
          <p:cNvSpPr/>
          <p:nvPr/>
        </p:nvSpPr>
        <p:spPr>
          <a:xfrm>
            <a:off x="457200" y="2606040"/>
            <a:ext cx="2468880" cy="475488"/>
          </a:xfrm>
          <a:prstGeom prst="roundRect">
            <a:avLst>
              <a:gd name="adj" fmla="val 7692"/>
            </a:avLst>
          </a:prstGeom>
          <a:solidFill>
            <a:srgbClr val="F7F9FC"/>
          </a:solidFill>
          <a:ln w="9525">
            <a:solidFill>
              <a:srgbClr val="D0D8E4"/>
            </a:solidFill>
            <a:prstDash val="solid"/>
          </a:ln>
        </p:spPr>
      </p:sp>
      <p:sp>
        <p:nvSpPr>
          <p:cNvPr id="9" name="Text 7"/>
          <p:cNvSpPr/>
          <p:nvPr/>
        </p:nvSpPr>
        <p:spPr>
          <a:xfrm>
            <a:off x="594360" y="2697480"/>
            <a:ext cx="457200" cy="292608"/>
          </a:xfrm>
          <a:prstGeom prst="rect">
            <a:avLst/>
          </a:prstGeom>
          <a:noFill/>
          <a:ln/>
        </p:spPr>
        <p:txBody>
          <a:bodyPr wrap="square" lIns="0" tIns="0" rIns="0" bIns="0" rtlCol="0" anchor="ctr"/>
          <a:lstStyle/>
          <a:p>
            <a:pPr indent="0" marL="0">
              <a:buNone/>
            </a:pPr>
            <a:r>
              <a:rPr lang="en-US" sz="1000" b="1" dirty="0">
                <a:solidFill>
                  <a:srgbClr val="718096"/>
                </a:solidFill>
                <a:latin typeface="Calibri" pitchFamily="34" charset="0"/>
                <a:ea typeface="Calibri" pitchFamily="34" charset="-122"/>
                <a:cs typeface="Calibri" pitchFamily="34" charset="-120"/>
              </a:rPr>
              <a:t>02</a:t>
            </a:r>
            <a:endParaRPr lang="en-US" sz="1000" dirty="0"/>
          </a:p>
        </p:txBody>
      </p:sp>
      <p:sp>
        <p:nvSpPr>
          <p:cNvPr id="10" name="Text 8"/>
          <p:cNvSpPr/>
          <p:nvPr/>
        </p:nvSpPr>
        <p:spPr>
          <a:xfrm>
            <a:off x="1188720" y="2670048"/>
            <a:ext cx="2743200" cy="347472"/>
          </a:xfrm>
          <a:prstGeom prst="rect">
            <a:avLst/>
          </a:prstGeom>
          <a:noFill/>
          <a:ln/>
        </p:spPr>
        <p:txBody>
          <a:bodyPr wrap="square" lIns="0" tIns="0" rIns="0" bIns="0" rtlCol="0" anchor="ctr"/>
          <a:lstStyle/>
          <a:p>
            <a:pPr indent="0" marL="0">
              <a:buNone/>
            </a:pPr>
            <a:r>
              <a:rPr lang="en-US" sz="1400" b="1" dirty="0">
                <a:solidFill>
                  <a:srgbClr val="1A202C"/>
                </a:solidFill>
                <a:latin typeface="Cambria" pitchFamily="34" charset="0"/>
                <a:ea typeface="Cambria" pitchFamily="34" charset="-122"/>
                <a:cs typeface="Cambria" pitchFamily="34" charset="-120"/>
              </a:rPr>
              <a:t>Lab Prototype</a:t>
            </a:r>
            <a:endParaRPr lang="en-US" sz="1400" dirty="0"/>
          </a:p>
        </p:txBody>
      </p:sp>
      <p:sp>
        <p:nvSpPr>
          <p:cNvPr id="11" name="Text 9"/>
          <p:cNvSpPr/>
          <p:nvPr/>
        </p:nvSpPr>
        <p:spPr>
          <a:xfrm>
            <a:off x="4114800" y="2688336"/>
            <a:ext cx="7406640" cy="320040"/>
          </a:xfrm>
          <a:prstGeom prst="rect">
            <a:avLst/>
          </a:prstGeom>
          <a:noFill/>
          <a:ln/>
        </p:spPr>
        <p:txBody>
          <a:bodyPr wrap="square" lIns="0" tIns="0" rIns="0" bIns="0" rtlCol="0" anchor="ctr"/>
          <a:lstStyle/>
          <a:p>
            <a:pPr indent="0" marL="0">
              <a:buNone/>
            </a:pPr>
            <a:r>
              <a:rPr lang="en-US" sz="1200" dirty="0">
                <a:solidFill>
                  <a:srgbClr val="4A5568"/>
                </a:solidFill>
                <a:latin typeface="Calibri" pitchFamily="34" charset="0"/>
                <a:ea typeface="Calibri" pitchFamily="34" charset="-122"/>
                <a:cs typeface="Calibri" pitchFamily="34" charset="-120"/>
              </a:rPr>
              <a:t>Repeatable in lab settings. Benchmark numbers visible.</a:t>
            </a:r>
            <a:endParaRPr lang="en-US" sz="1200" dirty="0"/>
          </a:p>
        </p:txBody>
      </p:sp>
      <p:sp>
        <p:nvSpPr>
          <p:cNvPr id="12" name="Shape 10"/>
          <p:cNvSpPr/>
          <p:nvPr/>
        </p:nvSpPr>
        <p:spPr>
          <a:xfrm>
            <a:off x="457200" y="3200400"/>
            <a:ext cx="3657600" cy="475488"/>
          </a:xfrm>
          <a:prstGeom prst="roundRect">
            <a:avLst>
              <a:gd name="adj" fmla="val 7692"/>
            </a:avLst>
          </a:prstGeom>
          <a:solidFill>
            <a:srgbClr val="F7F9FC"/>
          </a:solidFill>
          <a:ln w="9525">
            <a:solidFill>
              <a:srgbClr val="D0D8E4"/>
            </a:solidFill>
            <a:prstDash val="solid"/>
          </a:ln>
        </p:spPr>
      </p:sp>
      <p:sp>
        <p:nvSpPr>
          <p:cNvPr id="13" name="Text 11"/>
          <p:cNvSpPr/>
          <p:nvPr/>
        </p:nvSpPr>
        <p:spPr>
          <a:xfrm>
            <a:off x="594360" y="3291840"/>
            <a:ext cx="457200" cy="292608"/>
          </a:xfrm>
          <a:prstGeom prst="rect">
            <a:avLst/>
          </a:prstGeom>
          <a:noFill/>
          <a:ln/>
        </p:spPr>
        <p:txBody>
          <a:bodyPr wrap="square" lIns="0" tIns="0" rIns="0" bIns="0" rtlCol="0" anchor="ctr"/>
          <a:lstStyle/>
          <a:p>
            <a:pPr indent="0" marL="0">
              <a:buNone/>
            </a:pPr>
            <a:r>
              <a:rPr lang="en-US" sz="1000" b="1" dirty="0">
                <a:solidFill>
                  <a:srgbClr val="718096"/>
                </a:solidFill>
                <a:latin typeface="Calibri" pitchFamily="34" charset="0"/>
                <a:ea typeface="Calibri" pitchFamily="34" charset="-122"/>
                <a:cs typeface="Calibri" pitchFamily="34" charset="-120"/>
              </a:rPr>
              <a:t>03</a:t>
            </a:r>
            <a:endParaRPr lang="en-US" sz="1000" dirty="0"/>
          </a:p>
        </p:txBody>
      </p:sp>
      <p:sp>
        <p:nvSpPr>
          <p:cNvPr id="14" name="Text 12"/>
          <p:cNvSpPr/>
          <p:nvPr/>
        </p:nvSpPr>
        <p:spPr>
          <a:xfrm>
            <a:off x="1188720" y="3264408"/>
            <a:ext cx="2743200" cy="347472"/>
          </a:xfrm>
          <a:prstGeom prst="rect">
            <a:avLst/>
          </a:prstGeom>
          <a:noFill/>
          <a:ln/>
        </p:spPr>
        <p:txBody>
          <a:bodyPr wrap="square" lIns="0" tIns="0" rIns="0" bIns="0" rtlCol="0" anchor="ctr"/>
          <a:lstStyle/>
          <a:p>
            <a:pPr indent="0" marL="0">
              <a:buNone/>
            </a:pPr>
            <a:r>
              <a:rPr lang="en-US" sz="1400" b="1" dirty="0">
                <a:solidFill>
                  <a:srgbClr val="1A202C"/>
                </a:solidFill>
                <a:latin typeface="Cambria" pitchFamily="34" charset="0"/>
                <a:ea typeface="Cambria" pitchFamily="34" charset="-122"/>
                <a:cs typeface="Cambria" pitchFamily="34" charset="-120"/>
              </a:rPr>
              <a:t>Controlled Pilot</a:t>
            </a:r>
            <a:endParaRPr lang="en-US" sz="1400" dirty="0"/>
          </a:p>
        </p:txBody>
      </p:sp>
      <p:sp>
        <p:nvSpPr>
          <p:cNvPr id="15" name="Text 13"/>
          <p:cNvSpPr/>
          <p:nvPr/>
        </p:nvSpPr>
        <p:spPr>
          <a:xfrm>
            <a:off x="4114800" y="3282696"/>
            <a:ext cx="7406640" cy="320040"/>
          </a:xfrm>
          <a:prstGeom prst="rect">
            <a:avLst/>
          </a:prstGeom>
          <a:noFill/>
          <a:ln/>
        </p:spPr>
        <p:txBody>
          <a:bodyPr wrap="square" lIns="0" tIns="0" rIns="0" bIns="0" rtlCol="0" anchor="ctr"/>
          <a:lstStyle/>
          <a:p>
            <a:pPr indent="0" marL="0">
              <a:buNone/>
            </a:pPr>
            <a:r>
              <a:rPr lang="en-US" sz="1200" dirty="0">
                <a:solidFill>
                  <a:srgbClr val="4A5568"/>
                </a:solidFill>
                <a:latin typeface="Calibri" pitchFamily="34" charset="0"/>
                <a:ea typeface="Calibri" pitchFamily="34" charset="-122"/>
                <a:cs typeface="Calibri" pitchFamily="34" charset="-120"/>
              </a:rPr>
              <a:t>Real customer, real environment. Signal — not yet proof.</a:t>
            </a:r>
            <a:endParaRPr lang="en-US" sz="1200" dirty="0"/>
          </a:p>
        </p:txBody>
      </p:sp>
      <p:sp>
        <p:nvSpPr>
          <p:cNvPr id="16" name="Shape 14"/>
          <p:cNvSpPr/>
          <p:nvPr/>
        </p:nvSpPr>
        <p:spPr>
          <a:xfrm>
            <a:off x="457200" y="3794760"/>
            <a:ext cx="4846320" cy="475488"/>
          </a:xfrm>
          <a:prstGeom prst="roundRect">
            <a:avLst>
              <a:gd name="adj" fmla="val 7692"/>
            </a:avLst>
          </a:prstGeom>
          <a:solidFill>
            <a:srgbClr val="EFF6FF"/>
          </a:solidFill>
          <a:ln w="19050">
            <a:solidFill>
              <a:srgbClr val="2563EB"/>
            </a:solidFill>
            <a:prstDash val="solid"/>
          </a:ln>
        </p:spPr>
      </p:sp>
      <p:sp>
        <p:nvSpPr>
          <p:cNvPr id="17" name="Text 15"/>
          <p:cNvSpPr/>
          <p:nvPr/>
        </p:nvSpPr>
        <p:spPr>
          <a:xfrm>
            <a:off x="594360" y="3886200"/>
            <a:ext cx="457200" cy="292608"/>
          </a:xfrm>
          <a:prstGeom prst="rect">
            <a:avLst/>
          </a:prstGeom>
          <a:noFill/>
          <a:ln/>
        </p:spPr>
        <p:txBody>
          <a:bodyPr wrap="square" lIns="0" tIns="0" rIns="0" bIns="0" rtlCol="0" anchor="ctr"/>
          <a:lstStyle/>
          <a:p>
            <a:pPr indent="0" marL="0">
              <a:buNone/>
            </a:pPr>
            <a:r>
              <a:rPr lang="en-US" sz="1000" b="1" dirty="0">
                <a:solidFill>
                  <a:srgbClr val="2563EB"/>
                </a:solidFill>
                <a:latin typeface="Calibri" pitchFamily="34" charset="0"/>
                <a:ea typeface="Calibri" pitchFamily="34" charset="-122"/>
                <a:cs typeface="Calibri" pitchFamily="34" charset="-120"/>
              </a:rPr>
              <a:t>04</a:t>
            </a:r>
            <a:endParaRPr lang="en-US" sz="1000" dirty="0"/>
          </a:p>
        </p:txBody>
      </p:sp>
      <p:sp>
        <p:nvSpPr>
          <p:cNvPr id="18" name="Text 16"/>
          <p:cNvSpPr/>
          <p:nvPr/>
        </p:nvSpPr>
        <p:spPr>
          <a:xfrm>
            <a:off x="1188720" y="3858768"/>
            <a:ext cx="2743200" cy="347472"/>
          </a:xfrm>
          <a:prstGeom prst="rect">
            <a:avLst/>
          </a:prstGeom>
          <a:noFill/>
          <a:ln/>
        </p:spPr>
        <p:txBody>
          <a:bodyPr wrap="square" lIns="0" tIns="0" rIns="0" bIns="0" rtlCol="0" anchor="ctr"/>
          <a:lstStyle/>
          <a:p>
            <a:pPr indent="0" marL="0">
              <a:buNone/>
            </a:pPr>
            <a:r>
              <a:rPr lang="en-US" sz="1400" b="1" dirty="0">
                <a:solidFill>
                  <a:srgbClr val="2563EB"/>
                </a:solidFill>
                <a:latin typeface="Cambria" pitchFamily="34" charset="0"/>
                <a:ea typeface="Cambria" pitchFamily="34" charset="-122"/>
                <a:cs typeface="Cambria" pitchFamily="34" charset="-120"/>
              </a:rPr>
              <a:t>Paid Deployment</a:t>
            </a:r>
            <a:endParaRPr lang="en-US" sz="1400" dirty="0"/>
          </a:p>
        </p:txBody>
      </p:sp>
      <p:sp>
        <p:nvSpPr>
          <p:cNvPr id="19" name="Text 17"/>
          <p:cNvSpPr/>
          <p:nvPr/>
        </p:nvSpPr>
        <p:spPr>
          <a:xfrm>
            <a:off x="4114800" y="3877056"/>
            <a:ext cx="7406640" cy="320040"/>
          </a:xfrm>
          <a:prstGeom prst="rect">
            <a:avLst/>
          </a:prstGeom>
          <a:noFill/>
          <a:ln/>
        </p:spPr>
        <p:txBody>
          <a:bodyPr wrap="square" lIns="0" tIns="0" rIns="0" bIns="0" rtlCol="0" anchor="ctr"/>
          <a:lstStyle/>
          <a:p>
            <a:pPr indent="0" marL="0">
              <a:buNone/>
            </a:pPr>
            <a:r>
              <a:rPr lang="en-US" sz="1200" dirty="0">
                <a:solidFill>
                  <a:srgbClr val="4A5568"/>
                </a:solidFill>
                <a:latin typeface="Calibri" pitchFamily="34" charset="0"/>
                <a:ea typeface="Calibri" pitchFamily="34" charset="-122"/>
                <a:cs typeface="Calibri" pitchFamily="34" charset="-120"/>
              </a:rPr>
              <a:t>Customer paying. Robot doing the job repeatedly.</a:t>
            </a:r>
            <a:endParaRPr lang="en-US" sz="1200" dirty="0"/>
          </a:p>
        </p:txBody>
      </p:sp>
      <p:sp>
        <p:nvSpPr>
          <p:cNvPr id="20" name="Shape 18"/>
          <p:cNvSpPr/>
          <p:nvPr/>
        </p:nvSpPr>
        <p:spPr>
          <a:xfrm>
            <a:off x="457200" y="4389120"/>
            <a:ext cx="6035040" cy="475488"/>
          </a:xfrm>
          <a:prstGeom prst="roundRect">
            <a:avLst>
              <a:gd name="adj" fmla="val 7692"/>
            </a:avLst>
          </a:prstGeom>
          <a:solidFill>
            <a:srgbClr val="EFF6FF"/>
          </a:solidFill>
          <a:ln w="19050">
            <a:solidFill>
              <a:srgbClr val="2563EB"/>
            </a:solidFill>
            <a:prstDash val="solid"/>
          </a:ln>
        </p:spPr>
      </p:sp>
      <p:sp>
        <p:nvSpPr>
          <p:cNvPr id="21" name="Text 19"/>
          <p:cNvSpPr/>
          <p:nvPr/>
        </p:nvSpPr>
        <p:spPr>
          <a:xfrm>
            <a:off x="594360" y="4480560"/>
            <a:ext cx="457200" cy="292608"/>
          </a:xfrm>
          <a:prstGeom prst="rect">
            <a:avLst/>
          </a:prstGeom>
          <a:noFill/>
          <a:ln/>
        </p:spPr>
        <p:txBody>
          <a:bodyPr wrap="square" lIns="0" tIns="0" rIns="0" bIns="0" rtlCol="0" anchor="ctr"/>
          <a:lstStyle/>
          <a:p>
            <a:pPr indent="0" marL="0">
              <a:buNone/>
            </a:pPr>
            <a:r>
              <a:rPr lang="en-US" sz="1000" b="1" dirty="0">
                <a:solidFill>
                  <a:srgbClr val="2563EB"/>
                </a:solidFill>
                <a:latin typeface="Calibri" pitchFamily="34" charset="0"/>
                <a:ea typeface="Calibri" pitchFamily="34" charset="-122"/>
                <a:cs typeface="Calibri" pitchFamily="34" charset="-120"/>
              </a:rPr>
              <a:t>05</a:t>
            </a:r>
            <a:endParaRPr lang="en-US" sz="1000" dirty="0"/>
          </a:p>
        </p:txBody>
      </p:sp>
      <p:sp>
        <p:nvSpPr>
          <p:cNvPr id="22" name="Text 20"/>
          <p:cNvSpPr/>
          <p:nvPr/>
        </p:nvSpPr>
        <p:spPr>
          <a:xfrm>
            <a:off x="1188720" y="4453128"/>
            <a:ext cx="2743200" cy="347472"/>
          </a:xfrm>
          <a:prstGeom prst="rect">
            <a:avLst/>
          </a:prstGeom>
          <a:noFill/>
          <a:ln/>
        </p:spPr>
        <p:txBody>
          <a:bodyPr wrap="square" lIns="0" tIns="0" rIns="0" bIns="0" rtlCol="0" anchor="ctr"/>
          <a:lstStyle/>
          <a:p>
            <a:pPr indent="0" marL="0">
              <a:buNone/>
            </a:pPr>
            <a:r>
              <a:rPr lang="en-US" sz="1400" b="1" dirty="0">
                <a:solidFill>
                  <a:srgbClr val="2563EB"/>
                </a:solidFill>
                <a:latin typeface="Cambria" pitchFamily="34" charset="0"/>
                <a:ea typeface="Cambria" pitchFamily="34" charset="-122"/>
                <a:cs typeface="Cambria" pitchFamily="34" charset="-120"/>
              </a:rPr>
              <a:t>Repeat Customer</a:t>
            </a:r>
            <a:endParaRPr lang="en-US" sz="1400" dirty="0"/>
          </a:p>
        </p:txBody>
      </p:sp>
      <p:sp>
        <p:nvSpPr>
          <p:cNvPr id="23" name="Text 21"/>
          <p:cNvSpPr/>
          <p:nvPr/>
        </p:nvSpPr>
        <p:spPr>
          <a:xfrm>
            <a:off x="4114800" y="4471416"/>
            <a:ext cx="7406640" cy="320040"/>
          </a:xfrm>
          <a:prstGeom prst="rect">
            <a:avLst/>
          </a:prstGeom>
          <a:noFill/>
          <a:ln/>
        </p:spPr>
        <p:txBody>
          <a:bodyPr wrap="square" lIns="0" tIns="0" rIns="0" bIns="0" rtlCol="0" anchor="ctr"/>
          <a:lstStyle/>
          <a:p>
            <a:pPr indent="0" marL="0">
              <a:buNone/>
            </a:pPr>
            <a:r>
              <a:rPr lang="en-US" sz="1200" dirty="0">
                <a:solidFill>
                  <a:srgbClr val="4A5568"/>
                </a:solidFill>
                <a:latin typeface="Calibri" pitchFamily="34" charset="0"/>
                <a:ea typeface="Calibri" pitchFamily="34" charset="-122"/>
                <a:cs typeface="Calibri" pitchFamily="34" charset="-120"/>
              </a:rPr>
              <a:t>Renewals, expansion. Unit economics emerging.</a:t>
            </a:r>
            <a:endParaRPr lang="en-US" sz="1200" dirty="0"/>
          </a:p>
        </p:txBody>
      </p:sp>
      <p:sp>
        <p:nvSpPr>
          <p:cNvPr id="24" name="Shape 22"/>
          <p:cNvSpPr/>
          <p:nvPr/>
        </p:nvSpPr>
        <p:spPr>
          <a:xfrm>
            <a:off x="457200" y="4983480"/>
            <a:ext cx="7223760" cy="475488"/>
          </a:xfrm>
          <a:prstGeom prst="roundRect">
            <a:avLst>
              <a:gd name="adj" fmla="val 7692"/>
            </a:avLst>
          </a:prstGeom>
          <a:solidFill>
            <a:srgbClr val="EFF6FF"/>
          </a:solidFill>
          <a:ln w="19050">
            <a:solidFill>
              <a:srgbClr val="2563EB"/>
            </a:solidFill>
            <a:prstDash val="solid"/>
          </a:ln>
        </p:spPr>
      </p:sp>
      <p:sp>
        <p:nvSpPr>
          <p:cNvPr id="25" name="Text 23"/>
          <p:cNvSpPr/>
          <p:nvPr/>
        </p:nvSpPr>
        <p:spPr>
          <a:xfrm>
            <a:off x="594360" y="5074920"/>
            <a:ext cx="457200" cy="292608"/>
          </a:xfrm>
          <a:prstGeom prst="rect">
            <a:avLst/>
          </a:prstGeom>
          <a:noFill/>
          <a:ln/>
        </p:spPr>
        <p:txBody>
          <a:bodyPr wrap="square" lIns="0" tIns="0" rIns="0" bIns="0" rtlCol="0" anchor="ctr"/>
          <a:lstStyle/>
          <a:p>
            <a:pPr indent="0" marL="0">
              <a:buNone/>
            </a:pPr>
            <a:r>
              <a:rPr lang="en-US" sz="1000" b="1" dirty="0">
                <a:solidFill>
                  <a:srgbClr val="2563EB"/>
                </a:solidFill>
                <a:latin typeface="Calibri" pitchFamily="34" charset="0"/>
                <a:ea typeface="Calibri" pitchFamily="34" charset="-122"/>
                <a:cs typeface="Calibri" pitchFamily="34" charset="-120"/>
              </a:rPr>
              <a:t>06</a:t>
            </a:r>
            <a:endParaRPr lang="en-US" sz="1000" dirty="0"/>
          </a:p>
        </p:txBody>
      </p:sp>
      <p:sp>
        <p:nvSpPr>
          <p:cNvPr id="26" name="Text 24"/>
          <p:cNvSpPr/>
          <p:nvPr/>
        </p:nvSpPr>
        <p:spPr>
          <a:xfrm>
            <a:off x="1188720" y="5047488"/>
            <a:ext cx="2743200" cy="347472"/>
          </a:xfrm>
          <a:prstGeom prst="rect">
            <a:avLst/>
          </a:prstGeom>
          <a:noFill/>
          <a:ln/>
        </p:spPr>
        <p:txBody>
          <a:bodyPr wrap="square" lIns="0" tIns="0" rIns="0" bIns="0" rtlCol="0" anchor="ctr"/>
          <a:lstStyle/>
          <a:p>
            <a:pPr indent="0" marL="0">
              <a:buNone/>
            </a:pPr>
            <a:r>
              <a:rPr lang="en-US" sz="1400" b="1" dirty="0">
                <a:solidFill>
                  <a:srgbClr val="2563EB"/>
                </a:solidFill>
                <a:latin typeface="Cambria" pitchFamily="34" charset="0"/>
                <a:ea typeface="Cambria" pitchFamily="34" charset="-122"/>
                <a:cs typeface="Cambria" pitchFamily="34" charset="-120"/>
              </a:rPr>
              <a:t>Scaled Fleet</a:t>
            </a:r>
            <a:endParaRPr lang="en-US" sz="1400" dirty="0"/>
          </a:p>
        </p:txBody>
      </p:sp>
      <p:sp>
        <p:nvSpPr>
          <p:cNvPr id="27" name="Text 25"/>
          <p:cNvSpPr/>
          <p:nvPr/>
        </p:nvSpPr>
        <p:spPr>
          <a:xfrm>
            <a:off x="4114800" y="5065776"/>
            <a:ext cx="7406640" cy="320040"/>
          </a:xfrm>
          <a:prstGeom prst="rect">
            <a:avLst/>
          </a:prstGeom>
          <a:noFill/>
          <a:ln/>
        </p:spPr>
        <p:txBody>
          <a:bodyPr wrap="square" lIns="0" tIns="0" rIns="0" bIns="0" rtlCol="0" anchor="ctr"/>
          <a:lstStyle/>
          <a:p>
            <a:pPr indent="0" marL="0">
              <a:buNone/>
            </a:pPr>
            <a:r>
              <a:rPr lang="en-US" sz="1200" dirty="0">
                <a:solidFill>
                  <a:srgbClr val="4A5568"/>
                </a:solidFill>
                <a:latin typeface="Calibri" pitchFamily="34" charset="0"/>
                <a:ea typeface="Calibri" pitchFamily="34" charset="-122"/>
                <a:cs typeface="Calibri" pitchFamily="34" charset="-120"/>
              </a:rPr>
              <a:t>Multiple sites, predictable economics, defensible moat.</a:t>
            </a:r>
            <a:endParaRPr lang="en-US" sz="1200" dirty="0"/>
          </a:p>
        </p:txBody>
      </p:sp>
      <p:sp>
        <p:nvSpPr>
          <p:cNvPr id="28" name="Shape 26"/>
          <p:cNvSpPr/>
          <p:nvPr/>
        </p:nvSpPr>
        <p:spPr>
          <a:xfrm>
            <a:off x="457200" y="5577840"/>
            <a:ext cx="8412480" cy="475488"/>
          </a:xfrm>
          <a:prstGeom prst="roundRect">
            <a:avLst>
              <a:gd name="adj" fmla="val 7692"/>
            </a:avLst>
          </a:prstGeom>
          <a:solidFill>
            <a:srgbClr val="FEF3C7"/>
          </a:solidFill>
          <a:ln w="19050">
            <a:solidFill>
              <a:srgbClr val="D97706"/>
            </a:solidFill>
            <a:prstDash val="solid"/>
          </a:ln>
        </p:spPr>
      </p:sp>
      <p:sp>
        <p:nvSpPr>
          <p:cNvPr id="29" name="Text 27"/>
          <p:cNvSpPr/>
          <p:nvPr/>
        </p:nvSpPr>
        <p:spPr>
          <a:xfrm>
            <a:off x="594360" y="5669280"/>
            <a:ext cx="457200" cy="292608"/>
          </a:xfrm>
          <a:prstGeom prst="rect">
            <a:avLst/>
          </a:prstGeom>
          <a:noFill/>
          <a:ln/>
        </p:spPr>
        <p:txBody>
          <a:bodyPr wrap="square" lIns="0" tIns="0" rIns="0" bIns="0" rtlCol="0" anchor="ctr"/>
          <a:lstStyle/>
          <a:p>
            <a:pPr indent="0" marL="0">
              <a:buNone/>
            </a:pPr>
            <a:r>
              <a:rPr lang="en-US" sz="1000" b="1" dirty="0">
                <a:solidFill>
                  <a:srgbClr val="2563EB"/>
                </a:solidFill>
                <a:latin typeface="Calibri" pitchFamily="34" charset="0"/>
                <a:ea typeface="Calibri" pitchFamily="34" charset="-122"/>
                <a:cs typeface="Calibri" pitchFamily="34" charset="-120"/>
              </a:rPr>
              <a:t>07</a:t>
            </a:r>
            <a:endParaRPr lang="en-US" sz="1000" dirty="0"/>
          </a:p>
        </p:txBody>
      </p:sp>
      <p:sp>
        <p:nvSpPr>
          <p:cNvPr id="30" name="Text 28"/>
          <p:cNvSpPr/>
          <p:nvPr/>
        </p:nvSpPr>
        <p:spPr>
          <a:xfrm>
            <a:off x="1188720" y="5641848"/>
            <a:ext cx="2743200" cy="347472"/>
          </a:xfrm>
          <a:prstGeom prst="rect">
            <a:avLst/>
          </a:prstGeom>
          <a:noFill/>
          <a:ln/>
        </p:spPr>
        <p:txBody>
          <a:bodyPr wrap="square" lIns="0" tIns="0" rIns="0" bIns="0" rtlCol="0" anchor="ctr"/>
          <a:lstStyle/>
          <a:p>
            <a:pPr indent="0" marL="0">
              <a:buNone/>
            </a:pPr>
            <a:r>
              <a:rPr lang="en-US" sz="1400" b="1" dirty="0">
                <a:solidFill>
                  <a:srgbClr val="D97706"/>
                </a:solidFill>
                <a:latin typeface="Cambria" pitchFamily="34" charset="0"/>
                <a:ea typeface="Cambria" pitchFamily="34" charset="-122"/>
                <a:cs typeface="Cambria" pitchFamily="34" charset="-120"/>
              </a:rPr>
              <a:t>Platform Company</a:t>
            </a:r>
            <a:endParaRPr lang="en-US" sz="1400" dirty="0"/>
          </a:p>
        </p:txBody>
      </p:sp>
      <p:sp>
        <p:nvSpPr>
          <p:cNvPr id="31" name="Text 29"/>
          <p:cNvSpPr/>
          <p:nvPr/>
        </p:nvSpPr>
        <p:spPr>
          <a:xfrm>
            <a:off x="4114800" y="5660136"/>
            <a:ext cx="7406640" cy="320040"/>
          </a:xfrm>
          <a:prstGeom prst="rect">
            <a:avLst/>
          </a:prstGeom>
          <a:noFill/>
          <a:ln/>
        </p:spPr>
        <p:txBody>
          <a:bodyPr wrap="square" lIns="0" tIns="0" rIns="0" bIns="0" rtlCol="0" anchor="ctr"/>
          <a:lstStyle/>
          <a:p>
            <a:pPr indent="0" marL="0">
              <a:buNone/>
            </a:pPr>
            <a:r>
              <a:rPr lang="en-US" sz="1200" dirty="0">
                <a:solidFill>
                  <a:srgbClr val="4A5568"/>
                </a:solidFill>
                <a:latin typeface="Calibri" pitchFamily="34" charset="0"/>
                <a:ea typeface="Calibri" pitchFamily="34" charset="-122"/>
                <a:cs typeface="Calibri" pitchFamily="34" charset="-120"/>
              </a:rPr>
              <a:t>The robot is the operating system for a category.</a:t>
            </a:r>
            <a:endParaRPr lang="en-US" sz="1200" dirty="0"/>
          </a:p>
        </p:txBody>
      </p:sp>
      <p:sp>
        <p:nvSpPr>
          <p:cNvPr id="32" name="Shape 30"/>
          <p:cNvSpPr/>
          <p:nvPr/>
        </p:nvSpPr>
        <p:spPr>
          <a:xfrm>
            <a:off x="457200" y="6236208"/>
            <a:ext cx="11247120" cy="475488"/>
          </a:xfrm>
          <a:prstGeom prst="roundRect">
            <a:avLst>
              <a:gd name="adj" fmla="val 9615"/>
            </a:avLst>
          </a:prstGeom>
          <a:solidFill>
            <a:srgbClr val="EFF6FF"/>
          </a:solidFill>
          <a:ln w="19050">
            <a:solidFill>
              <a:srgbClr val="2563EB"/>
            </a:solidFill>
            <a:prstDash val="solid"/>
          </a:ln>
        </p:spPr>
      </p:sp>
      <p:sp>
        <p:nvSpPr>
          <p:cNvPr id="33" name="Text 31"/>
          <p:cNvSpPr/>
          <p:nvPr/>
        </p:nvSpPr>
        <p:spPr>
          <a:xfrm>
            <a:off x="640080" y="6291072"/>
            <a:ext cx="10881360" cy="347472"/>
          </a:xfrm>
          <a:prstGeom prst="rect">
            <a:avLst/>
          </a:prstGeom>
          <a:noFill/>
          <a:ln/>
        </p:spPr>
        <p:txBody>
          <a:bodyPr wrap="square" lIns="0" tIns="0" rIns="0" bIns="0" rtlCol="0" anchor="ctr"/>
          <a:lstStyle/>
          <a:p>
            <a:pPr algn="ctr" indent="0" marL="0">
              <a:buNone/>
            </a:pPr>
            <a:r>
              <a:rPr lang="en-US" sz="1400" i="1" dirty="0">
                <a:solidFill>
                  <a:srgbClr val="2563EB"/>
                </a:solidFill>
                <a:latin typeface="Cambria" pitchFamily="34" charset="0"/>
                <a:ea typeface="Cambria" pitchFamily="34" charset="-122"/>
                <a:cs typeface="Cambria" pitchFamily="34" charset="-120"/>
              </a:rPr>
              <a:t>The most important investor question:  Is this a video, a pilot, or a business?</a:t>
            </a:r>
            <a:endParaRPr lang="en-US" sz="1400" dirty="0"/>
          </a:p>
        </p:txBody>
      </p:sp>
      <p:sp>
        <p:nvSpPr>
          <p:cNvPr id="34" name="Shape 32"/>
          <p:cNvSpPr/>
          <p:nvPr/>
        </p:nvSpPr>
        <p:spPr>
          <a:xfrm>
            <a:off x="457200" y="6492240"/>
            <a:ext cx="11247120" cy="0"/>
          </a:xfrm>
          <a:prstGeom prst="line">
            <a:avLst/>
          </a:prstGeom>
          <a:noFill/>
          <a:ln w="6350">
            <a:solidFill>
              <a:srgbClr val="D0D8E4"/>
            </a:solidFill>
            <a:prstDash val="solid"/>
          </a:ln>
        </p:spPr>
      </p:sp>
      <p:sp>
        <p:nvSpPr>
          <p:cNvPr id="35" name="Text 33"/>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36" name="Text 34"/>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08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FLAGSHIP ASSET</a:t>
            </a:r>
            <a:endParaRPr lang="en-US" sz="1000" dirty="0"/>
          </a:p>
        </p:txBody>
      </p:sp>
      <p:sp>
        <p:nvSpPr>
          <p:cNvPr id="3" name="Text 1"/>
          <p:cNvSpPr/>
          <p:nvPr/>
        </p:nvSpPr>
        <p:spPr>
          <a:xfrm>
            <a:off x="548640" y="685800"/>
            <a:ext cx="9144000" cy="1371600"/>
          </a:xfrm>
          <a:prstGeom prst="rect">
            <a:avLst/>
          </a:prstGeom>
          <a:noFill/>
          <a:ln/>
        </p:spPr>
        <p:txBody>
          <a:bodyPr wrap="square" lIns="0" tIns="0" rIns="0" bIns="0" rtlCol="0" anchor="t"/>
          <a:lstStyle/>
          <a:p>
            <a:pPr indent="0" marL="0">
              <a:buNone/>
            </a:pPr>
            <a:r>
              <a:rPr lang="en-US" sz="3000" b="1" dirty="0">
                <a:solidFill>
                  <a:srgbClr val="1A202C"/>
                </a:solidFill>
                <a:latin typeface="Cambria" pitchFamily="34" charset="0"/>
                <a:ea typeface="Cambria" pitchFamily="34" charset="-122"/>
                <a:cs typeface="Cambria" pitchFamily="34" charset="-120"/>
              </a:rPr>
              <a:t>The Humanoid Company Map</a:t>
            </a:r>
            <a:endParaRPr lang="en-US" sz="3000" dirty="0"/>
          </a:p>
        </p:txBody>
      </p:sp>
      <p:sp>
        <p:nvSpPr>
          <p:cNvPr id="4" name="Shape 2"/>
          <p:cNvSpPr/>
          <p:nvPr/>
        </p:nvSpPr>
        <p:spPr>
          <a:xfrm>
            <a:off x="1965960" y="1581912"/>
            <a:ext cx="2450592" cy="384048"/>
          </a:xfrm>
          <a:prstGeom prst="roundRect">
            <a:avLst>
              <a:gd name="adj" fmla="val 9524"/>
            </a:avLst>
          </a:prstGeom>
          <a:solidFill>
            <a:srgbClr val="2563EB"/>
          </a:solidFill>
          <a:ln/>
        </p:spPr>
      </p:sp>
      <p:sp>
        <p:nvSpPr>
          <p:cNvPr id="5" name="Text 3"/>
          <p:cNvSpPr/>
          <p:nvPr/>
        </p:nvSpPr>
        <p:spPr>
          <a:xfrm>
            <a:off x="1965960" y="1581912"/>
            <a:ext cx="2450592" cy="38404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General Purpose</a:t>
            </a:r>
            <a:endParaRPr lang="en-US" sz="1100" dirty="0"/>
          </a:p>
        </p:txBody>
      </p:sp>
      <p:sp>
        <p:nvSpPr>
          <p:cNvPr id="6" name="Shape 4"/>
          <p:cNvSpPr/>
          <p:nvPr/>
        </p:nvSpPr>
        <p:spPr>
          <a:xfrm>
            <a:off x="4526280" y="1581912"/>
            <a:ext cx="2450592" cy="384048"/>
          </a:xfrm>
          <a:prstGeom prst="roundRect">
            <a:avLst>
              <a:gd name="adj" fmla="val 9524"/>
            </a:avLst>
          </a:prstGeom>
          <a:solidFill>
            <a:srgbClr val="2563EB"/>
          </a:solidFill>
          <a:ln/>
        </p:spPr>
      </p:sp>
      <p:sp>
        <p:nvSpPr>
          <p:cNvPr id="7" name="Text 5"/>
          <p:cNvSpPr/>
          <p:nvPr/>
        </p:nvSpPr>
        <p:spPr>
          <a:xfrm>
            <a:off x="4526280" y="1581912"/>
            <a:ext cx="2450592" cy="38404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Warehouse</a:t>
            </a:r>
            <a:endParaRPr lang="en-US" sz="1100" dirty="0"/>
          </a:p>
        </p:txBody>
      </p:sp>
      <p:sp>
        <p:nvSpPr>
          <p:cNvPr id="8" name="Shape 6"/>
          <p:cNvSpPr/>
          <p:nvPr/>
        </p:nvSpPr>
        <p:spPr>
          <a:xfrm>
            <a:off x="7086600" y="1581912"/>
            <a:ext cx="2450592" cy="384048"/>
          </a:xfrm>
          <a:prstGeom prst="roundRect">
            <a:avLst>
              <a:gd name="adj" fmla="val 9524"/>
            </a:avLst>
          </a:prstGeom>
          <a:solidFill>
            <a:srgbClr val="2563EB"/>
          </a:solidFill>
          <a:ln/>
        </p:spPr>
      </p:sp>
      <p:sp>
        <p:nvSpPr>
          <p:cNvPr id="9" name="Text 7"/>
          <p:cNvSpPr/>
          <p:nvPr/>
        </p:nvSpPr>
        <p:spPr>
          <a:xfrm>
            <a:off x="7086600" y="1581912"/>
            <a:ext cx="2450592" cy="38404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Industrial</a:t>
            </a:r>
            <a:endParaRPr lang="en-US" sz="1100" dirty="0"/>
          </a:p>
        </p:txBody>
      </p:sp>
      <p:sp>
        <p:nvSpPr>
          <p:cNvPr id="10" name="Shape 8"/>
          <p:cNvSpPr/>
          <p:nvPr/>
        </p:nvSpPr>
        <p:spPr>
          <a:xfrm>
            <a:off x="9646920" y="1581912"/>
            <a:ext cx="2450592" cy="384048"/>
          </a:xfrm>
          <a:prstGeom prst="roundRect">
            <a:avLst>
              <a:gd name="adj" fmla="val 9524"/>
            </a:avLst>
          </a:prstGeom>
          <a:solidFill>
            <a:srgbClr val="2563EB"/>
          </a:solidFill>
          <a:ln/>
        </p:spPr>
      </p:sp>
      <p:sp>
        <p:nvSpPr>
          <p:cNvPr id="11" name="Text 9"/>
          <p:cNvSpPr/>
          <p:nvPr/>
        </p:nvSpPr>
        <p:spPr>
          <a:xfrm>
            <a:off x="9646920" y="1581912"/>
            <a:ext cx="2450592" cy="38404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Home / Care</a:t>
            </a:r>
            <a:endParaRPr lang="en-US" sz="1100" dirty="0"/>
          </a:p>
        </p:txBody>
      </p:sp>
      <p:sp>
        <p:nvSpPr>
          <p:cNvPr id="12" name="Shape 10"/>
          <p:cNvSpPr/>
          <p:nvPr/>
        </p:nvSpPr>
        <p:spPr>
          <a:xfrm>
            <a:off x="502920" y="2057400"/>
            <a:ext cx="1371600" cy="914400"/>
          </a:xfrm>
          <a:prstGeom prst="roundRect">
            <a:avLst>
              <a:gd name="adj" fmla="val 4000"/>
            </a:avLst>
          </a:prstGeom>
          <a:solidFill>
            <a:srgbClr val="DBEAFE"/>
          </a:solidFill>
          <a:ln w="12700">
            <a:solidFill>
              <a:srgbClr val="2563EB"/>
            </a:solidFill>
            <a:prstDash val="solid"/>
          </a:ln>
        </p:spPr>
      </p:sp>
      <p:sp>
        <p:nvSpPr>
          <p:cNvPr id="13" name="Text 11"/>
          <p:cNvSpPr/>
          <p:nvPr/>
        </p:nvSpPr>
        <p:spPr>
          <a:xfrm>
            <a:off x="502920" y="2057400"/>
            <a:ext cx="1371600" cy="914400"/>
          </a:xfrm>
          <a:prstGeom prst="rect">
            <a:avLst/>
          </a:prstGeom>
          <a:noFill/>
          <a:ln/>
        </p:spPr>
        <p:txBody>
          <a:bodyPr wrap="square" lIns="0" tIns="0" rIns="0" bIns="0" rtlCol="0" anchor="ctr"/>
          <a:lstStyle/>
          <a:p>
            <a:pPr algn="ctr" indent="0" marL="0">
              <a:lnSpc>
                <a:spcPct val="110000"/>
              </a:lnSpc>
              <a:buNone/>
            </a:pPr>
            <a:r>
              <a:rPr lang="en-US" sz="1100" b="1" dirty="0">
                <a:solidFill>
                  <a:srgbClr val="2563EB"/>
                </a:solidFill>
                <a:latin typeface="Calibri" pitchFamily="34" charset="0"/>
                <a:ea typeface="Calibri" pitchFamily="34" charset="-122"/>
                <a:cs typeface="Calibri" pitchFamily="34" charset="-120"/>
              </a:rPr>
              <a:t>US Leaders</a:t>
            </a:r>
            <a:endParaRPr lang="en-US" sz="1100" dirty="0"/>
          </a:p>
        </p:txBody>
      </p:sp>
      <p:sp>
        <p:nvSpPr>
          <p:cNvPr id="14" name="Shape 12"/>
          <p:cNvSpPr/>
          <p:nvPr/>
        </p:nvSpPr>
        <p:spPr>
          <a:xfrm>
            <a:off x="1965960" y="2057400"/>
            <a:ext cx="2450592" cy="914400"/>
          </a:xfrm>
          <a:prstGeom prst="roundRect">
            <a:avLst>
              <a:gd name="adj" fmla="val 4000"/>
            </a:avLst>
          </a:prstGeom>
          <a:solidFill>
            <a:srgbClr val="FFFFFF"/>
          </a:solidFill>
          <a:ln w="9525">
            <a:solidFill>
              <a:srgbClr val="D0D8E4"/>
            </a:solidFill>
            <a:prstDash val="solid"/>
          </a:ln>
        </p:spPr>
      </p:sp>
      <p:sp>
        <p:nvSpPr>
          <p:cNvPr id="15" name="Text 13"/>
          <p:cNvSpPr/>
          <p:nvPr/>
        </p:nvSpPr>
        <p:spPr>
          <a:xfrm>
            <a:off x="2103120" y="216712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Figure, Tesla Optimus</a:t>
            </a:r>
            <a:endParaRPr lang="en-US" sz="1250" dirty="0"/>
          </a:p>
        </p:txBody>
      </p:sp>
      <p:sp>
        <p:nvSpPr>
          <p:cNvPr id="16" name="Shape 14"/>
          <p:cNvSpPr/>
          <p:nvPr/>
        </p:nvSpPr>
        <p:spPr>
          <a:xfrm>
            <a:off x="4526280" y="2057400"/>
            <a:ext cx="2450592" cy="914400"/>
          </a:xfrm>
          <a:prstGeom prst="roundRect">
            <a:avLst>
              <a:gd name="adj" fmla="val 4000"/>
            </a:avLst>
          </a:prstGeom>
          <a:solidFill>
            <a:srgbClr val="FFFFFF"/>
          </a:solidFill>
          <a:ln w="9525">
            <a:solidFill>
              <a:srgbClr val="D0D8E4"/>
            </a:solidFill>
            <a:prstDash val="solid"/>
          </a:ln>
        </p:spPr>
      </p:sp>
      <p:sp>
        <p:nvSpPr>
          <p:cNvPr id="17" name="Text 15"/>
          <p:cNvSpPr/>
          <p:nvPr/>
        </p:nvSpPr>
        <p:spPr>
          <a:xfrm>
            <a:off x="4663440" y="216712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Agility Robotics</a:t>
            </a:r>
            <a:endParaRPr lang="en-US" sz="1250" dirty="0"/>
          </a:p>
        </p:txBody>
      </p:sp>
      <p:sp>
        <p:nvSpPr>
          <p:cNvPr id="18" name="Shape 16"/>
          <p:cNvSpPr/>
          <p:nvPr/>
        </p:nvSpPr>
        <p:spPr>
          <a:xfrm>
            <a:off x="7086600" y="2057400"/>
            <a:ext cx="2450592" cy="914400"/>
          </a:xfrm>
          <a:prstGeom prst="roundRect">
            <a:avLst>
              <a:gd name="adj" fmla="val 4000"/>
            </a:avLst>
          </a:prstGeom>
          <a:solidFill>
            <a:srgbClr val="FFFFFF"/>
          </a:solidFill>
          <a:ln w="9525">
            <a:solidFill>
              <a:srgbClr val="D0D8E4"/>
            </a:solidFill>
            <a:prstDash val="solid"/>
          </a:ln>
        </p:spPr>
      </p:sp>
      <p:sp>
        <p:nvSpPr>
          <p:cNvPr id="19" name="Text 17"/>
          <p:cNvSpPr/>
          <p:nvPr/>
        </p:nvSpPr>
        <p:spPr>
          <a:xfrm>
            <a:off x="7223760" y="216712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Apptronik</a:t>
            </a:r>
            <a:endParaRPr lang="en-US" sz="1250" dirty="0"/>
          </a:p>
        </p:txBody>
      </p:sp>
      <p:sp>
        <p:nvSpPr>
          <p:cNvPr id="20" name="Shape 18"/>
          <p:cNvSpPr/>
          <p:nvPr/>
        </p:nvSpPr>
        <p:spPr>
          <a:xfrm>
            <a:off x="9646920" y="2057400"/>
            <a:ext cx="2450592" cy="914400"/>
          </a:xfrm>
          <a:prstGeom prst="roundRect">
            <a:avLst>
              <a:gd name="adj" fmla="val 4000"/>
            </a:avLst>
          </a:prstGeom>
          <a:solidFill>
            <a:srgbClr val="FFFFFF"/>
          </a:solidFill>
          <a:ln w="9525">
            <a:solidFill>
              <a:srgbClr val="D0D8E4"/>
            </a:solidFill>
            <a:prstDash val="solid"/>
          </a:ln>
        </p:spPr>
      </p:sp>
      <p:sp>
        <p:nvSpPr>
          <p:cNvPr id="21" name="Text 19"/>
          <p:cNvSpPr/>
          <p:nvPr/>
        </p:nvSpPr>
        <p:spPr>
          <a:xfrm>
            <a:off x="9784080" y="216712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1X Technologies</a:t>
            </a:r>
            <a:endParaRPr lang="en-US" sz="1250" dirty="0"/>
          </a:p>
        </p:txBody>
      </p:sp>
      <p:sp>
        <p:nvSpPr>
          <p:cNvPr id="22" name="Shape 20"/>
          <p:cNvSpPr/>
          <p:nvPr/>
        </p:nvSpPr>
        <p:spPr>
          <a:xfrm>
            <a:off x="502920" y="3063240"/>
            <a:ext cx="1371600" cy="914400"/>
          </a:xfrm>
          <a:prstGeom prst="roundRect">
            <a:avLst>
              <a:gd name="adj" fmla="val 4000"/>
            </a:avLst>
          </a:prstGeom>
          <a:solidFill>
            <a:srgbClr val="DBEAFE"/>
          </a:solidFill>
          <a:ln w="12700">
            <a:solidFill>
              <a:srgbClr val="2563EB"/>
            </a:solidFill>
            <a:prstDash val="solid"/>
          </a:ln>
        </p:spPr>
      </p:sp>
      <p:sp>
        <p:nvSpPr>
          <p:cNvPr id="23" name="Text 21"/>
          <p:cNvSpPr/>
          <p:nvPr/>
        </p:nvSpPr>
        <p:spPr>
          <a:xfrm>
            <a:off x="502920" y="3063240"/>
            <a:ext cx="1371600" cy="914400"/>
          </a:xfrm>
          <a:prstGeom prst="rect">
            <a:avLst/>
          </a:prstGeom>
          <a:noFill/>
          <a:ln/>
        </p:spPr>
        <p:txBody>
          <a:bodyPr wrap="square" lIns="0" tIns="0" rIns="0" bIns="0" rtlCol="0" anchor="ctr"/>
          <a:lstStyle/>
          <a:p>
            <a:pPr algn="ctr" indent="0" marL="0">
              <a:lnSpc>
                <a:spcPct val="110000"/>
              </a:lnSpc>
              <a:buNone/>
            </a:pPr>
            <a:r>
              <a:rPr lang="en-US" sz="1100" b="1" dirty="0">
                <a:solidFill>
                  <a:srgbClr val="2563EB"/>
                </a:solidFill>
                <a:latin typeface="Calibri" pitchFamily="34" charset="0"/>
                <a:ea typeface="Calibri" pitchFamily="34" charset="-122"/>
                <a:cs typeface="Calibri" pitchFamily="34" charset="-120"/>
              </a:rPr>
              <a:t>Challengers</a:t>
            </a:r>
            <a:endParaRPr lang="en-US" sz="1100" dirty="0"/>
          </a:p>
        </p:txBody>
      </p:sp>
      <p:sp>
        <p:nvSpPr>
          <p:cNvPr id="24" name="Shape 22"/>
          <p:cNvSpPr/>
          <p:nvPr/>
        </p:nvSpPr>
        <p:spPr>
          <a:xfrm>
            <a:off x="1965960" y="3063240"/>
            <a:ext cx="2450592" cy="914400"/>
          </a:xfrm>
          <a:prstGeom prst="roundRect">
            <a:avLst>
              <a:gd name="adj" fmla="val 4000"/>
            </a:avLst>
          </a:prstGeom>
          <a:solidFill>
            <a:srgbClr val="FFFFFF"/>
          </a:solidFill>
          <a:ln w="9525">
            <a:solidFill>
              <a:srgbClr val="D0D8E4"/>
            </a:solidFill>
            <a:prstDash val="solid"/>
          </a:ln>
        </p:spPr>
      </p:sp>
      <p:sp>
        <p:nvSpPr>
          <p:cNvPr id="25" name="Text 23"/>
          <p:cNvSpPr/>
          <p:nvPr/>
        </p:nvSpPr>
        <p:spPr>
          <a:xfrm>
            <a:off x="2103120" y="317296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Boston Dynamics</a:t>
            </a:r>
            <a:endParaRPr lang="en-US" sz="1250" dirty="0"/>
          </a:p>
        </p:txBody>
      </p:sp>
      <p:sp>
        <p:nvSpPr>
          <p:cNvPr id="26" name="Shape 24"/>
          <p:cNvSpPr/>
          <p:nvPr/>
        </p:nvSpPr>
        <p:spPr>
          <a:xfrm>
            <a:off x="4526280" y="3063240"/>
            <a:ext cx="2450592" cy="914400"/>
          </a:xfrm>
          <a:prstGeom prst="roundRect">
            <a:avLst>
              <a:gd name="adj" fmla="val 4000"/>
            </a:avLst>
          </a:prstGeom>
          <a:solidFill>
            <a:srgbClr val="FFFFFF"/>
          </a:solidFill>
          <a:ln w="9525">
            <a:solidFill>
              <a:srgbClr val="D0D8E4"/>
            </a:solidFill>
            <a:prstDash val="solid"/>
          </a:ln>
        </p:spPr>
      </p:sp>
      <p:sp>
        <p:nvSpPr>
          <p:cNvPr id="27" name="Text 25"/>
          <p:cNvSpPr/>
          <p:nvPr/>
        </p:nvSpPr>
        <p:spPr>
          <a:xfrm>
            <a:off x="4663440" y="317296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Dexterity</a:t>
            </a:r>
            <a:endParaRPr lang="en-US" sz="1250" dirty="0"/>
          </a:p>
        </p:txBody>
      </p:sp>
      <p:sp>
        <p:nvSpPr>
          <p:cNvPr id="28" name="Shape 26"/>
          <p:cNvSpPr/>
          <p:nvPr/>
        </p:nvSpPr>
        <p:spPr>
          <a:xfrm>
            <a:off x="7086600" y="3063240"/>
            <a:ext cx="2450592" cy="914400"/>
          </a:xfrm>
          <a:prstGeom prst="roundRect">
            <a:avLst>
              <a:gd name="adj" fmla="val 4000"/>
            </a:avLst>
          </a:prstGeom>
          <a:solidFill>
            <a:srgbClr val="FFFFFF"/>
          </a:solidFill>
          <a:ln w="9525">
            <a:solidFill>
              <a:srgbClr val="D0D8E4"/>
            </a:solidFill>
            <a:prstDash val="solid"/>
          </a:ln>
        </p:spPr>
      </p:sp>
      <p:sp>
        <p:nvSpPr>
          <p:cNvPr id="29" name="Text 27"/>
          <p:cNvSpPr/>
          <p:nvPr/>
        </p:nvSpPr>
        <p:spPr>
          <a:xfrm>
            <a:off x="7223760" y="317296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Sanctuary AI</a:t>
            </a:r>
            <a:endParaRPr lang="en-US" sz="1250" dirty="0"/>
          </a:p>
        </p:txBody>
      </p:sp>
      <p:sp>
        <p:nvSpPr>
          <p:cNvPr id="30" name="Shape 28"/>
          <p:cNvSpPr/>
          <p:nvPr/>
        </p:nvSpPr>
        <p:spPr>
          <a:xfrm>
            <a:off x="9646920" y="3063240"/>
            <a:ext cx="2450592" cy="914400"/>
          </a:xfrm>
          <a:prstGeom prst="roundRect">
            <a:avLst>
              <a:gd name="adj" fmla="val 4000"/>
            </a:avLst>
          </a:prstGeom>
          <a:solidFill>
            <a:srgbClr val="FFFFFF"/>
          </a:solidFill>
          <a:ln w="9525">
            <a:solidFill>
              <a:srgbClr val="D0D8E4"/>
            </a:solidFill>
            <a:prstDash val="solid"/>
          </a:ln>
        </p:spPr>
      </p:sp>
      <p:sp>
        <p:nvSpPr>
          <p:cNvPr id="31" name="Text 29"/>
          <p:cNvSpPr/>
          <p:nvPr/>
        </p:nvSpPr>
        <p:spPr>
          <a:xfrm>
            <a:off x="9784080" y="317296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Diligent Robotics</a:t>
            </a:r>
            <a:endParaRPr lang="en-US" sz="1250" dirty="0"/>
          </a:p>
        </p:txBody>
      </p:sp>
      <p:sp>
        <p:nvSpPr>
          <p:cNvPr id="32" name="Shape 30"/>
          <p:cNvSpPr/>
          <p:nvPr/>
        </p:nvSpPr>
        <p:spPr>
          <a:xfrm>
            <a:off x="502920" y="4069080"/>
            <a:ext cx="1371600" cy="914400"/>
          </a:xfrm>
          <a:prstGeom prst="roundRect">
            <a:avLst>
              <a:gd name="adj" fmla="val 4000"/>
            </a:avLst>
          </a:prstGeom>
          <a:solidFill>
            <a:srgbClr val="EEF2F7"/>
          </a:solidFill>
          <a:ln w="12700">
            <a:solidFill>
              <a:srgbClr val="D0D8E4"/>
            </a:solidFill>
            <a:prstDash val="solid"/>
          </a:ln>
        </p:spPr>
      </p:sp>
      <p:sp>
        <p:nvSpPr>
          <p:cNvPr id="33" name="Text 31"/>
          <p:cNvSpPr/>
          <p:nvPr/>
        </p:nvSpPr>
        <p:spPr>
          <a:xfrm>
            <a:off x="502920" y="4069080"/>
            <a:ext cx="1371600" cy="914400"/>
          </a:xfrm>
          <a:prstGeom prst="rect">
            <a:avLst/>
          </a:prstGeom>
          <a:noFill/>
          <a:ln/>
        </p:spPr>
        <p:txBody>
          <a:bodyPr wrap="square" lIns="0" tIns="0" rIns="0" bIns="0" rtlCol="0" anchor="ctr"/>
          <a:lstStyle/>
          <a:p>
            <a:pPr algn="ctr" indent="0" marL="0">
              <a:lnSpc>
                <a:spcPct val="110000"/>
              </a:lnSpc>
              <a:buNone/>
            </a:pPr>
            <a:r>
              <a:rPr lang="en-US" sz="1100" b="1" dirty="0">
                <a:solidFill>
                  <a:srgbClr val="4A5568"/>
                </a:solidFill>
                <a:latin typeface="Calibri" pitchFamily="34" charset="0"/>
                <a:ea typeface="Calibri" pitchFamily="34" charset="-122"/>
                <a:cs typeface="Calibri" pitchFamily="34" charset="-120"/>
              </a:rPr>
              <a:t>China Cost Curve</a:t>
            </a:r>
            <a:endParaRPr lang="en-US" sz="1100" dirty="0"/>
          </a:p>
        </p:txBody>
      </p:sp>
      <p:sp>
        <p:nvSpPr>
          <p:cNvPr id="34" name="Shape 32"/>
          <p:cNvSpPr/>
          <p:nvPr/>
        </p:nvSpPr>
        <p:spPr>
          <a:xfrm>
            <a:off x="1965960" y="4069080"/>
            <a:ext cx="2450592" cy="914400"/>
          </a:xfrm>
          <a:prstGeom prst="roundRect">
            <a:avLst>
              <a:gd name="adj" fmla="val 4000"/>
            </a:avLst>
          </a:prstGeom>
          <a:solidFill>
            <a:srgbClr val="EEF2F7"/>
          </a:solidFill>
          <a:ln w="9525">
            <a:solidFill>
              <a:srgbClr val="D0D8E4"/>
            </a:solidFill>
            <a:prstDash val="solid"/>
          </a:ln>
        </p:spPr>
      </p:sp>
      <p:sp>
        <p:nvSpPr>
          <p:cNvPr id="35" name="Text 33"/>
          <p:cNvSpPr/>
          <p:nvPr/>
        </p:nvSpPr>
        <p:spPr>
          <a:xfrm>
            <a:off x="2103120" y="417880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718096"/>
                </a:solidFill>
                <a:latin typeface="Calibri" pitchFamily="34" charset="0"/>
                <a:ea typeface="Calibri" pitchFamily="34" charset="-122"/>
                <a:cs typeface="Calibri" pitchFamily="34" charset="-120"/>
              </a:rPr>
              <a:t>Unitree</a:t>
            </a:r>
            <a:endParaRPr lang="en-US" sz="1250" dirty="0"/>
          </a:p>
        </p:txBody>
      </p:sp>
      <p:sp>
        <p:nvSpPr>
          <p:cNvPr id="36" name="Shape 34"/>
          <p:cNvSpPr/>
          <p:nvPr/>
        </p:nvSpPr>
        <p:spPr>
          <a:xfrm>
            <a:off x="4526280" y="4069080"/>
            <a:ext cx="2450592" cy="914400"/>
          </a:xfrm>
          <a:prstGeom prst="roundRect">
            <a:avLst>
              <a:gd name="adj" fmla="val 4000"/>
            </a:avLst>
          </a:prstGeom>
          <a:solidFill>
            <a:srgbClr val="EEF2F7"/>
          </a:solidFill>
          <a:ln w="9525">
            <a:solidFill>
              <a:srgbClr val="D0D8E4"/>
            </a:solidFill>
            <a:prstDash val="solid"/>
          </a:ln>
        </p:spPr>
      </p:sp>
      <p:sp>
        <p:nvSpPr>
          <p:cNvPr id="37" name="Text 35"/>
          <p:cNvSpPr/>
          <p:nvPr/>
        </p:nvSpPr>
        <p:spPr>
          <a:xfrm>
            <a:off x="4663440" y="417880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718096"/>
                </a:solidFill>
                <a:latin typeface="Calibri" pitchFamily="34" charset="0"/>
                <a:ea typeface="Calibri" pitchFamily="34" charset="-122"/>
                <a:cs typeface="Calibri" pitchFamily="34" charset="-120"/>
              </a:rPr>
              <a:t>UBTech</a:t>
            </a:r>
            <a:endParaRPr lang="en-US" sz="1250" dirty="0"/>
          </a:p>
        </p:txBody>
      </p:sp>
      <p:sp>
        <p:nvSpPr>
          <p:cNvPr id="38" name="Shape 36"/>
          <p:cNvSpPr/>
          <p:nvPr/>
        </p:nvSpPr>
        <p:spPr>
          <a:xfrm>
            <a:off x="7086600" y="4069080"/>
            <a:ext cx="2450592" cy="914400"/>
          </a:xfrm>
          <a:prstGeom prst="roundRect">
            <a:avLst>
              <a:gd name="adj" fmla="val 4000"/>
            </a:avLst>
          </a:prstGeom>
          <a:solidFill>
            <a:srgbClr val="EEF2F7"/>
          </a:solidFill>
          <a:ln w="9525">
            <a:solidFill>
              <a:srgbClr val="D0D8E4"/>
            </a:solidFill>
            <a:prstDash val="solid"/>
          </a:ln>
        </p:spPr>
      </p:sp>
      <p:sp>
        <p:nvSpPr>
          <p:cNvPr id="39" name="Text 37"/>
          <p:cNvSpPr/>
          <p:nvPr/>
        </p:nvSpPr>
        <p:spPr>
          <a:xfrm>
            <a:off x="7223760" y="417880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718096"/>
                </a:solidFill>
                <a:latin typeface="Calibri" pitchFamily="34" charset="0"/>
                <a:ea typeface="Calibri" pitchFamily="34" charset="-122"/>
                <a:cs typeface="Calibri" pitchFamily="34" charset="-120"/>
              </a:rPr>
              <a:t>Fourier Intel.</a:t>
            </a:r>
            <a:endParaRPr lang="en-US" sz="1250" dirty="0"/>
          </a:p>
        </p:txBody>
      </p:sp>
      <p:sp>
        <p:nvSpPr>
          <p:cNvPr id="40" name="Shape 38"/>
          <p:cNvSpPr/>
          <p:nvPr/>
        </p:nvSpPr>
        <p:spPr>
          <a:xfrm>
            <a:off x="9646920" y="4069080"/>
            <a:ext cx="2450592" cy="914400"/>
          </a:xfrm>
          <a:prstGeom prst="roundRect">
            <a:avLst>
              <a:gd name="adj" fmla="val 4000"/>
            </a:avLst>
          </a:prstGeom>
          <a:solidFill>
            <a:srgbClr val="EEF2F7"/>
          </a:solidFill>
          <a:ln w="9525">
            <a:solidFill>
              <a:srgbClr val="D0D8E4"/>
            </a:solidFill>
            <a:prstDash val="solid"/>
          </a:ln>
        </p:spPr>
      </p:sp>
      <p:sp>
        <p:nvSpPr>
          <p:cNvPr id="41" name="Text 39"/>
          <p:cNvSpPr/>
          <p:nvPr/>
        </p:nvSpPr>
        <p:spPr>
          <a:xfrm>
            <a:off x="9784080" y="4178808"/>
            <a:ext cx="2176272" cy="713232"/>
          </a:xfrm>
          <a:prstGeom prst="rect">
            <a:avLst/>
          </a:prstGeom>
          <a:noFill/>
          <a:ln/>
        </p:spPr>
        <p:txBody>
          <a:bodyPr wrap="square" lIns="0" tIns="0" rIns="0" bIns="0" rtlCol="0" anchor="ctr"/>
          <a:lstStyle/>
          <a:p>
            <a:pPr indent="0" marL="0">
              <a:lnSpc>
                <a:spcPct val="120000"/>
              </a:lnSpc>
              <a:buNone/>
            </a:pPr>
            <a:r>
              <a:rPr lang="en-US" sz="1250" dirty="0">
                <a:solidFill>
                  <a:srgbClr val="718096"/>
                </a:solidFill>
                <a:latin typeface="Calibri" pitchFamily="34" charset="0"/>
                <a:ea typeface="Calibri" pitchFamily="34" charset="-122"/>
                <a:cs typeface="Calibri" pitchFamily="34" charset="-120"/>
              </a:rPr>
              <a:t>NOLO Robotics</a:t>
            </a:r>
            <a:endParaRPr lang="en-US" sz="1250" dirty="0"/>
          </a:p>
        </p:txBody>
      </p:sp>
      <p:sp>
        <p:nvSpPr>
          <p:cNvPr id="42" name="Text 40"/>
          <p:cNvSpPr/>
          <p:nvPr/>
        </p:nvSpPr>
        <p:spPr>
          <a:xfrm>
            <a:off x="502920" y="5321808"/>
            <a:ext cx="11155680" cy="411480"/>
          </a:xfrm>
          <a:prstGeom prst="rect">
            <a:avLst/>
          </a:prstGeom>
          <a:noFill/>
          <a:ln/>
        </p:spPr>
        <p:txBody>
          <a:bodyPr wrap="square" lIns="0" tIns="0" rIns="0" bIns="0" rtlCol="0" anchor="t"/>
          <a:lstStyle/>
          <a:p>
            <a:pPr indent="0" marL="0">
              <a:lnSpc>
                <a:spcPct val="130000"/>
              </a:lnSpc>
              <a:buNone/>
            </a:pPr>
            <a:r>
              <a:rPr lang="en-US" sz="1150" dirty="0">
                <a:solidFill>
                  <a:srgbClr val="4A5568"/>
                </a:solidFill>
                <a:latin typeface="Calibri" pitchFamily="34" charset="0"/>
                <a:ea typeface="Calibri" pitchFamily="34" charset="-122"/>
                <a:cs typeface="Calibri" pitchFamily="34" charset="-120"/>
              </a:rPr>
              <a:t>Shareable output: 1-page PDF · X thread · newsletter · investor briefing  |  Updated monthly. Category grid by deployment stage, use case, supply chain exposure, and capital intensity.</a:t>
            </a:r>
            <a:endParaRPr lang="en-US" sz="1150" dirty="0"/>
          </a:p>
        </p:txBody>
      </p:sp>
      <p:sp>
        <p:nvSpPr>
          <p:cNvPr id="43" name="Shape 41"/>
          <p:cNvSpPr/>
          <p:nvPr/>
        </p:nvSpPr>
        <p:spPr>
          <a:xfrm>
            <a:off x="457200" y="6492240"/>
            <a:ext cx="11247120" cy="0"/>
          </a:xfrm>
          <a:prstGeom prst="line">
            <a:avLst/>
          </a:prstGeom>
          <a:noFill/>
          <a:ln w="6350">
            <a:solidFill>
              <a:srgbClr val="D0D8E4"/>
            </a:solidFill>
            <a:prstDash val="solid"/>
          </a:ln>
        </p:spPr>
      </p:sp>
      <p:sp>
        <p:nvSpPr>
          <p:cNvPr id="44" name="Text 42"/>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45" name="Text 43"/>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09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VISUAL IDENTITY</a:t>
            </a:r>
            <a:endParaRPr lang="en-US" sz="1000" dirty="0"/>
          </a:p>
        </p:txBody>
      </p:sp>
      <p:sp>
        <p:nvSpPr>
          <p:cNvPr id="3" name="Text 1"/>
          <p:cNvSpPr/>
          <p:nvPr/>
        </p:nvSpPr>
        <p:spPr>
          <a:xfrm>
            <a:off x="548640" y="685800"/>
            <a:ext cx="9144000" cy="1371600"/>
          </a:xfrm>
          <a:prstGeom prst="rect">
            <a:avLst/>
          </a:prstGeom>
          <a:noFill/>
          <a:ln/>
        </p:spPr>
        <p:txBody>
          <a:bodyPr wrap="square" lIns="0" tIns="0" rIns="0" bIns="0" rtlCol="0" anchor="t"/>
          <a:lstStyle/>
          <a:p>
            <a:pPr indent="0" marL="0">
              <a:buNone/>
            </a:pPr>
            <a:r>
              <a:rPr lang="en-US" sz="2800" b="1" dirty="0">
                <a:solidFill>
                  <a:srgbClr val="1A202C"/>
                </a:solidFill>
                <a:latin typeface="Cambria" pitchFamily="34" charset="0"/>
                <a:ea typeface="Cambria" pitchFamily="34" charset="-122"/>
                <a:cs typeface="Cambria" pitchFamily="34" charset="-120"/>
              </a:rPr>
              <a:t>Production prompts for deck + social assets</a:t>
            </a:r>
            <a:endParaRPr lang="en-US" sz="2800" dirty="0"/>
          </a:p>
        </p:txBody>
      </p:sp>
      <p:sp>
        <p:nvSpPr>
          <p:cNvPr id="4" name="Shape 2"/>
          <p:cNvSpPr/>
          <p:nvPr/>
        </p:nvSpPr>
        <p:spPr>
          <a:xfrm>
            <a:off x="502920" y="2377440"/>
            <a:ext cx="11155680" cy="914400"/>
          </a:xfrm>
          <a:prstGeom prst="roundRect">
            <a:avLst>
              <a:gd name="adj" fmla="val 7000"/>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5" name="Shape 3"/>
          <p:cNvSpPr/>
          <p:nvPr/>
        </p:nvSpPr>
        <p:spPr>
          <a:xfrm>
            <a:off x="731520" y="2596896"/>
            <a:ext cx="475488" cy="475488"/>
          </a:xfrm>
          <a:prstGeom prst="ellipse">
            <a:avLst/>
          </a:prstGeom>
          <a:solidFill>
            <a:srgbClr val="2563EB"/>
          </a:solidFill>
          <a:ln/>
        </p:spPr>
      </p:sp>
      <p:sp>
        <p:nvSpPr>
          <p:cNvPr id="6" name="Text 4"/>
          <p:cNvSpPr/>
          <p:nvPr/>
        </p:nvSpPr>
        <p:spPr>
          <a:xfrm>
            <a:off x="731520" y="2596896"/>
            <a:ext cx="475488" cy="47548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371600" y="2468880"/>
            <a:ext cx="2286000" cy="365760"/>
          </a:xfrm>
          <a:prstGeom prst="rect">
            <a:avLst/>
          </a:prstGeom>
          <a:noFill/>
          <a:ln/>
        </p:spPr>
        <p:txBody>
          <a:bodyPr wrap="square" lIns="0" tIns="0" rIns="0" bIns="0" rtlCol="0" anchor="ctr"/>
          <a:lstStyle/>
          <a:p>
            <a:pPr indent="0" marL="0">
              <a:buNone/>
            </a:pPr>
            <a:r>
              <a:rPr lang="en-US" sz="1450" b="1" dirty="0">
                <a:solidFill>
                  <a:srgbClr val="1A202C"/>
                </a:solidFill>
                <a:latin typeface="Cambria" pitchFamily="34" charset="0"/>
                <a:ea typeface="Cambria" pitchFamily="34" charset="-122"/>
                <a:cs typeface="Cambria" pitchFamily="34" charset="-120"/>
              </a:rPr>
              <a:t>Palette</a:t>
            </a:r>
            <a:endParaRPr lang="en-US" sz="1450" dirty="0"/>
          </a:p>
        </p:txBody>
      </p:sp>
      <p:sp>
        <p:nvSpPr>
          <p:cNvPr id="8" name="Text 6"/>
          <p:cNvSpPr/>
          <p:nvPr/>
        </p:nvSpPr>
        <p:spPr>
          <a:xfrm>
            <a:off x="3840480" y="2496312"/>
            <a:ext cx="7589520" cy="640080"/>
          </a:xfrm>
          <a:prstGeom prst="rect">
            <a:avLst/>
          </a:prstGeom>
          <a:noFill/>
          <a:ln/>
        </p:spPr>
        <p:txBody>
          <a:bodyPr wrap="square" lIns="0" tIns="0" rIns="0" bIns="0" rtlCol="0" anchor="ctr"/>
          <a:lstStyle/>
          <a:p>
            <a:pPr indent="0" marL="0">
              <a:lnSpc>
                <a:spcPct val="120000"/>
              </a:lnSpc>
              <a:buNone/>
            </a:pPr>
            <a:r>
              <a:rPr lang="en-US" sz="1250" dirty="0">
                <a:solidFill>
                  <a:srgbClr val="4A5568"/>
                </a:solidFill>
                <a:latin typeface="Calibri" pitchFamily="34" charset="0"/>
                <a:ea typeface="Calibri" pitchFamily="34" charset="-122"/>
                <a:cs typeface="Calibri" pitchFamily="34" charset="-120"/>
              </a:rPr>
              <a:t>Black (#0A0A0F) · Graphite (#1C1D28) · Electric blue (#3B82F6) · Off-white (#E8EAF0). Avoid: cartoon robots, sci-fi clichés, crypto-pump aesthetics.</a:t>
            </a:r>
            <a:endParaRPr lang="en-US" sz="1250" dirty="0"/>
          </a:p>
        </p:txBody>
      </p:sp>
      <p:sp>
        <p:nvSpPr>
          <p:cNvPr id="9" name="Shape 7"/>
          <p:cNvSpPr/>
          <p:nvPr/>
        </p:nvSpPr>
        <p:spPr>
          <a:xfrm>
            <a:off x="502920" y="3429000"/>
            <a:ext cx="11155680" cy="914400"/>
          </a:xfrm>
          <a:prstGeom prst="roundRect">
            <a:avLst>
              <a:gd name="adj" fmla="val 7000"/>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0" name="Shape 8"/>
          <p:cNvSpPr/>
          <p:nvPr/>
        </p:nvSpPr>
        <p:spPr>
          <a:xfrm>
            <a:off x="731520" y="3648456"/>
            <a:ext cx="475488" cy="475488"/>
          </a:xfrm>
          <a:prstGeom prst="ellipse">
            <a:avLst/>
          </a:prstGeom>
          <a:solidFill>
            <a:srgbClr val="2563EB"/>
          </a:solidFill>
          <a:ln/>
        </p:spPr>
      </p:sp>
      <p:sp>
        <p:nvSpPr>
          <p:cNvPr id="11" name="Text 9"/>
          <p:cNvSpPr/>
          <p:nvPr/>
        </p:nvSpPr>
        <p:spPr>
          <a:xfrm>
            <a:off x="731520" y="3648456"/>
            <a:ext cx="475488" cy="47548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1371600" y="3520440"/>
            <a:ext cx="2286000" cy="365760"/>
          </a:xfrm>
          <a:prstGeom prst="rect">
            <a:avLst/>
          </a:prstGeom>
          <a:noFill/>
          <a:ln/>
        </p:spPr>
        <p:txBody>
          <a:bodyPr wrap="square" lIns="0" tIns="0" rIns="0" bIns="0" rtlCol="0" anchor="ctr"/>
          <a:lstStyle/>
          <a:p>
            <a:pPr indent="0" marL="0">
              <a:buNone/>
            </a:pPr>
            <a:r>
              <a:rPr lang="en-US" sz="1450" b="1" dirty="0">
                <a:solidFill>
                  <a:srgbClr val="1A202C"/>
                </a:solidFill>
                <a:latin typeface="Cambria" pitchFamily="34" charset="0"/>
                <a:ea typeface="Cambria" pitchFamily="34" charset="-122"/>
                <a:cs typeface="Cambria" pitchFamily="34" charset="-120"/>
              </a:rPr>
              <a:t>Humanoid Labor</a:t>
            </a:r>
            <a:endParaRPr lang="en-US" sz="1450" dirty="0"/>
          </a:p>
        </p:txBody>
      </p:sp>
      <p:sp>
        <p:nvSpPr>
          <p:cNvPr id="13" name="Text 11"/>
          <p:cNvSpPr/>
          <p:nvPr/>
        </p:nvSpPr>
        <p:spPr>
          <a:xfrm>
            <a:off x="3840480" y="3547872"/>
            <a:ext cx="7589520" cy="640080"/>
          </a:xfrm>
          <a:prstGeom prst="rect">
            <a:avLst/>
          </a:prstGeom>
          <a:noFill/>
          <a:ln/>
        </p:spPr>
        <p:txBody>
          <a:bodyPr wrap="square" lIns="0" tIns="0" rIns="0" bIns="0" rtlCol="0" anchor="ctr"/>
          <a:lstStyle/>
          <a:p>
            <a:pPr indent="0" marL="0">
              <a:lnSpc>
                <a:spcPct val="120000"/>
              </a:lnSpc>
              <a:buNone/>
            </a:pPr>
            <a:r>
              <a:rPr lang="en-US" sz="1250" dirty="0">
                <a:solidFill>
                  <a:srgbClr val="4A5568"/>
                </a:solidFill>
                <a:latin typeface="Calibri" pitchFamily="34" charset="0"/>
                <a:ea typeface="Calibri" pitchFamily="34" charset="-122"/>
                <a:cs typeface="Calibri" pitchFamily="34" charset="-120"/>
              </a:rPr>
              <a:t>Cinematic robot in warehouse, real workers in background, institutional lighting. No sci-fi fantasy.</a:t>
            </a:r>
            <a:endParaRPr lang="en-US" sz="1250" dirty="0"/>
          </a:p>
        </p:txBody>
      </p:sp>
      <p:sp>
        <p:nvSpPr>
          <p:cNvPr id="14" name="Shape 12"/>
          <p:cNvSpPr/>
          <p:nvPr/>
        </p:nvSpPr>
        <p:spPr>
          <a:xfrm>
            <a:off x="502920" y="4480560"/>
            <a:ext cx="11155680" cy="914400"/>
          </a:xfrm>
          <a:prstGeom prst="roundRect">
            <a:avLst>
              <a:gd name="adj" fmla="val 7000"/>
            </a:avLst>
          </a:prstGeom>
          <a:solidFill>
            <a:srgbClr val="F7F9FC"/>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5" name="Shape 13"/>
          <p:cNvSpPr/>
          <p:nvPr/>
        </p:nvSpPr>
        <p:spPr>
          <a:xfrm>
            <a:off x="731520" y="4700016"/>
            <a:ext cx="475488" cy="475488"/>
          </a:xfrm>
          <a:prstGeom prst="ellipse">
            <a:avLst/>
          </a:prstGeom>
          <a:solidFill>
            <a:srgbClr val="2563EB"/>
          </a:solidFill>
          <a:ln/>
        </p:spPr>
      </p:sp>
      <p:sp>
        <p:nvSpPr>
          <p:cNvPr id="16" name="Text 14"/>
          <p:cNvSpPr/>
          <p:nvPr/>
        </p:nvSpPr>
        <p:spPr>
          <a:xfrm>
            <a:off x="731520" y="4700016"/>
            <a:ext cx="475488" cy="47548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1371600" y="4572000"/>
            <a:ext cx="2286000" cy="365760"/>
          </a:xfrm>
          <a:prstGeom prst="rect">
            <a:avLst/>
          </a:prstGeom>
          <a:noFill/>
          <a:ln/>
        </p:spPr>
        <p:txBody>
          <a:bodyPr wrap="square" lIns="0" tIns="0" rIns="0" bIns="0" rtlCol="0" anchor="ctr"/>
          <a:lstStyle/>
          <a:p>
            <a:pPr indent="0" marL="0">
              <a:buNone/>
            </a:pPr>
            <a:r>
              <a:rPr lang="en-US" sz="1450" b="1" dirty="0">
                <a:solidFill>
                  <a:srgbClr val="1A202C"/>
                </a:solidFill>
                <a:latin typeface="Cambria" pitchFamily="34" charset="0"/>
                <a:ea typeface="Cambria" pitchFamily="34" charset="-122"/>
                <a:cs typeface="Cambria" pitchFamily="34" charset="-120"/>
              </a:rPr>
              <a:t>Drone Infrastructure</a:t>
            </a:r>
            <a:endParaRPr lang="en-US" sz="1450" dirty="0"/>
          </a:p>
        </p:txBody>
      </p:sp>
      <p:sp>
        <p:nvSpPr>
          <p:cNvPr id="18" name="Text 16"/>
          <p:cNvSpPr/>
          <p:nvPr/>
        </p:nvSpPr>
        <p:spPr>
          <a:xfrm>
            <a:off x="3840480" y="4599432"/>
            <a:ext cx="7589520" cy="640080"/>
          </a:xfrm>
          <a:prstGeom prst="rect">
            <a:avLst/>
          </a:prstGeom>
          <a:noFill/>
          <a:ln/>
        </p:spPr>
        <p:txBody>
          <a:bodyPr wrap="square" lIns="0" tIns="0" rIns="0" bIns="0" rtlCol="0" anchor="ctr"/>
          <a:lstStyle/>
          <a:p>
            <a:pPr indent="0" marL="0">
              <a:lnSpc>
                <a:spcPct val="120000"/>
              </a:lnSpc>
              <a:buNone/>
            </a:pPr>
            <a:r>
              <a:rPr lang="en-US" sz="1250" dirty="0">
                <a:solidFill>
                  <a:srgbClr val="4A5568"/>
                </a:solidFill>
                <a:latin typeface="Calibri" pitchFamily="34" charset="0"/>
                <a:ea typeface="Calibri" pitchFamily="34" charset="-122"/>
                <a:cs typeface="Calibri" pitchFamily="34" charset="-120"/>
              </a:rPr>
              <a:t>Aerial view of city or power grid, sunlight, real infrastructure, subtle route lines.</a:t>
            </a:r>
            <a:endParaRPr lang="en-US" sz="1250" dirty="0"/>
          </a:p>
        </p:txBody>
      </p:sp>
      <p:sp>
        <p:nvSpPr>
          <p:cNvPr id="19" name="Shape 17"/>
          <p:cNvSpPr/>
          <p:nvPr/>
        </p:nvSpPr>
        <p:spPr>
          <a:xfrm>
            <a:off x="502920" y="5532120"/>
            <a:ext cx="11155680" cy="914400"/>
          </a:xfrm>
          <a:prstGeom prst="roundRect">
            <a:avLst>
              <a:gd name="adj" fmla="val 7000"/>
            </a:avLst>
          </a:prstGeom>
          <a:solidFill>
            <a:srgbClr val="FFFF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20" name="Shape 18"/>
          <p:cNvSpPr/>
          <p:nvPr/>
        </p:nvSpPr>
        <p:spPr>
          <a:xfrm>
            <a:off x="731520" y="5751576"/>
            <a:ext cx="475488" cy="475488"/>
          </a:xfrm>
          <a:prstGeom prst="ellipse">
            <a:avLst/>
          </a:prstGeom>
          <a:solidFill>
            <a:srgbClr val="2563EB"/>
          </a:solidFill>
          <a:ln/>
        </p:spPr>
      </p:sp>
      <p:sp>
        <p:nvSpPr>
          <p:cNvPr id="21" name="Text 19"/>
          <p:cNvSpPr/>
          <p:nvPr/>
        </p:nvSpPr>
        <p:spPr>
          <a:xfrm>
            <a:off x="731520" y="5751576"/>
            <a:ext cx="475488" cy="47548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20"/>
          <p:cNvSpPr/>
          <p:nvPr/>
        </p:nvSpPr>
        <p:spPr>
          <a:xfrm>
            <a:off x="1371600" y="5623560"/>
            <a:ext cx="2286000" cy="365760"/>
          </a:xfrm>
          <a:prstGeom prst="rect">
            <a:avLst/>
          </a:prstGeom>
          <a:noFill/>
          <a:ln/>
        </p:spPr>
        <p:txBody>
          <a:bodyPr wrap="square" lIns="0" tIns="0" rIns="0" bIns="0" rtlCol="0" anchor="ctr"/>
          <a:lstStyle/>
          <a:p>
            <a:pPr indent="0" marL="0">
              <a:buNone/>
            </a:pPr>
            <a:r>
              <a:rPr lang="en-US" sz="1450" b="1" dirty="0">
                <a:solidFill>
                  <a:srgbClr val="1A202C"/>
                </a:solidFill>
                <a:latin typeface="Cambria" pitchFamily="34" charset="0"/>
                <a:ea typeface="Cambria" pitchFamily="34" charset="-122"/>
                <a:cs typeface="Cambria" pitchFamily="34" charset="-120"/>
              </a:rPr>
              <a:t>Intelligence Desk</a:t>
            </a:r>
            <a:endParaRPr lang="en-US" sz="1450" dirty="0"/>
          </a:p>
        </p:txBody>
      </p:sp>
      <p:sp>
        <p:nvSpPr>
          <p:cNvPr id="23" name="Text 21"/>
          <p:cNvSpPr/>
          <p:nvPr/>
        </p:nvSpPr>
        <p:spPr>
          <a:xfrm>
            <a:off x="3840480" y="5650992"/>
            <a:ext cx="7589520" cy="640080"/>
          </a:xfrm>
          <a:prstGeom prst="rect">
            <a:avLst/>
          </a:prstGeom>
          <a:noFill/>
          <a:ln/>
        </p:spPr>
        <p:txBody>
          <a:bodyPr wrap="square" lIns="0" tIns="0" rIns="0" bIns="0" rtlCol="0" anchor="ctr"/>
          <a:lstStyle/>
          <a:p>
            <a:pPr indent="0" marL="0">
              <a:lnSpc>
                <a:spcPct val="120000"/>
              </a:lnSpc>
              <a:buNone/>
            </a:pPr>
            <a:r>
              <a:rPr lang="en-US" sz="1250" dirty="0">
                <a:solidFill>
                  <a:srgbClr val="4A5568"/>
                </a:solidFill>
                <a:latin typeface="Calibri" pitchFamily="34" charset="0"/>
                <a:ea typeface="Calibri" pitchFamily="34" charset="-122"/>
                <a:cs typeface="Calibri" pitchFamily="34" charset="-120"/>
              </a:rPr>
              <a:t>Dark ops center with robotics analytics, fleet maps, deployment dashboards. Blue signal glow.</a:t>
            </a:r>
            <a:endParaRPr lang="en-US" sz="1250" dirty="0"/>
          </a:p>
        </p:txBody>
      </p:sp>
      <p:sp>
        <p:nvSpPr>
          <p:cNvPr id="24" name="Text 22"/>
          <p:cNvSpPr/>
          <p:nvPr/>
        </p:nvSpPr>
        <p:spPr>
          <a:xfrm>
            <a:off x="502920" y="6492240"/>
            <a:ext cx="11247120" cy="274320"/>
          </a:xfrm>
          <a:prstGeom prst="rect">
            <a:avLst/>
          </a:prstGeom>
          <a:noFill/>
          <a:ln/>
        </p:spPr>
        <p:txBody>
          <a:bodyPr wrap="square" lIns="0" tIns="0" rIns="0" bIns="0" rtlCol="0" anchor="t"/>
          <a:lstStyle/>
          <a:p>
            <a:pPr indent="0" marL="0">
              <a:lnSpc>
                <a:spcPct val="130000"/>
              </a:lnSpc>
              <a:buNone/>
            </a:pPr>
            <a:r>
              <a:rPr lang="en-US" sz="1100" dirty="0">
                <a:solidFill>
                  <a:srgbClr val="718096"/>
                </a:solidFill>
                <a:latin typeface="Calibri" pitchFamily="34" charset="0"/>
                <a:ea typeface="Calibri" pitchFamily="34" charset="-122"/>
                <a:cs typeface="Calibri" pitchFamily="34" charset="-120"/>
              </a:rPr>
              <a:t>Brand feel: 35% Stratechery · 25% Bloomberg · 20% ARK thematic research · 20% robotics field manual</a:t>
            </a:r>
            <a:endParaRPr lang="en-US" sz="1100" dirty="0"/>
          </a:p>
        </p:txBody>
      </p:sp>
      <p:sp>
        <p:nvSpPr>
          <p:cNvPr id="25" name="Shape 23"/>
          <p:cNvSpPr/>
          <p:nvPr/>
        </p:nvSpPr>
        <p:spPr>
          <a:xfrm>
            <a:off x="457200" y="6492240"/>
            <a:ext cx="11247120" cy="0"/>
          </a:xfrm>
          <a:prstGeom prst="line">
            <a:avLst/>
          </a:prstGeom>
          <a:noFill/>
          <a:ln w="6350">
            <a:solidFill>
              <a:srgbClr val="D0D8E4"/>
            </a:solidFill>
            <a:prstDash val="solid"/>
          </a:ln>
        </p:spPr>
      </p:sp>
      <p:sp>
        <p:nvSpPr>
          <p:cNvPr id="26" name="Text 24"/>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27" name="Text 25"/>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48640" y="411480"/>
            <a:ext cx="7315200" cy="274320"/>
          </a:xfrm>
          <a:prstGeom prst="rect">
            <a:avLst/>
          </a:prstGeom>
          <a:noFill/>
          <a:ln/>
        </p:spPr>
        <p:txBody>
          <a:bodyPr wrap="square" lIns="0" tIns="0" rIns="0" bIns="0" rtlCol="0" anchor="ctr"/>
          <a:lstStyle/>
          <a:p>
            <a:pPr indent="0" marL="0">
              <a:buNone/>
            </a:pPr>
            <a:r>
              <a:rPr lang="en-US" sz="1000" b="1" spc="300" kern="0" dirty="0">
                <a:solidFill>
                  <a:srgbClr val="2563EB"/>
                </a:solidFill>
                <a:latin typeface="Calibri" pitchFamily="34" charset="0"/>
                <a:ea typeface="Calibri" pitchFamily="34" charset="-122"/>
                <a:cs typeface="Calibri" pitchFamily="34" charset="-120"/>
              </a:rPr>
              <a:t>LAUNCH PLAN</a:t>
            </a:r>
            <a:endParaRPr lang="en-US" sz="1000" dirty="0"/>
          </a:p>
        </p:txBody>
      </p:sp>
      <p:sp>
        <p:nvSpPr>
          <p:cNvPr id="3" name="Text 1"/>
          <p:cNvSpPr/>
          <p:nvPr/>
        </p:nvSpPr>
        <p:spPr>
          <a:xfrm>
            <a:off x="548640" y="685800"/>
            <a:ext cx="8229600" cy="1371600"/>
          </a:xfrm>
          <a:prstGeom prst="rect">
            <a:avLst/>
          </a:prstGeom>
          <a:noFill/>
          <a:ln/>
        </p:spPr>
        <p:txBody>
          <a:bodyPr wrap="square" lIns="0" tIns="0" rIns="0" bIns="0" rtlCol="0" anchor="t"/>
          <a:lstStyle/>
          <a:p>
            <a:pPr indent="0" marL="0">
              <a:buNone/>
            </a:pPr>
            <a:r>
              <a:rPr lang="en-US" sz="3200" b="1" dirty="0">
                <a:solidFill>
                  <a:srgbClr val="1A202C"/>
                </a:solidFill>
                <a:latin typeface="Cambria" pitchFamily="34" charset="0"/>
                <a:ea typeface="Cambria" pitchFamily="34" charset="-122"/>
                <a:cs typeface="Cambria" pitchFamily="34" charset="-120"/>
              </a:rPr>
              <a:t>30 / 60 / 90 day build</a:t>
            </a:r>
            <a:endParaRPr lang="en-US" sz="3200" dirty="0"/>
          </a:p>
        </p:txBody>
      </p:sp>
      <p:sp>
        <p:nvSpPr>
          <p:cNvPr id="4" name="Shape 2"/>
          <p:cNvSpPr/>
          <p:nvPr/>
        </p:nvSpPr>
        <p:spPr>
          <a:xfrm>
            <a:off x="548640" y="2331720"/>
            <a:ext cx="3566160" cy="3794760"/>
          </a:xfrm>
          <a:prstGeom prst="roundRect">
            <a:avLst>
              <a:gd name="adj" fmla="val 1795"/>
            </a:avLst>
          </a:prstGeom>
          <a:solidFill>
            <a:srgbClr val="EFF6FF"/>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5" name="Shape 3"/>
          <p:cNvSpPr/>
          <p:nvPr/>
        </p:nvSpPr>
        <p:spPr>
          <a:xfrm>
            <a:off x="548640" y="2331720"/>
            <a:ext cx="3566160" cy="502920"/>
          </a:xfrm>
          <a:prstGeom prst="roundRect">
            <a:avLst>
              <a:gd name="adj" fmla="val 10909"/>
            </a:avLst>
          </a:prstGeom>
          <a:solidFill>
            <a:srgbClr val="2563EB"/>
          </a:solidFill>
          <a:ln/>
        </p:spPr>
      </p:sp>
      <p:sp>
        <p:nvSpPr>
          <p:cNvPr id="6" name="Text 4"/>
          <p:cNvSpPr/>
          <p:nvPr/>
        </p:nvSpPr>
        <p:spPr>
          <a:xfrm>
            <a:off x="548640" y="2331720"/>
            <a:ext cx="356616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30 Days</a:t>
            </a:r>
            <a:endParaRPr lang="en-US" sz="1600" dirty="0"/>
          </a:p>
        </p:txBody>
      </p:sp>
      <p:sp>
        <p:nvSpPr>
          <p:cNvPr id="7" name="Shape 5"/>
          <p:cNvSpPr/>
          <p:nvPr/>
        </p:nvSpPr>
        <p:spPr>
          <a:xfrm>
            <a:off x="822960" y="3090672"/>
            <a:ext cx="164592" cy="164592"/>
          </a:xfrm>
          <a:prstGeom prst="ellipse">
            <a:avLst/>
          </a:prstGeom>
          <a:solidFill>
            <a:srgbClr val="2563EB"/>
          </a:solidFill>
          <a:ln/>
        </p:spPr>
      </p:sp>
      <p:sp>
        <p:nvSpPr>
          <p:cNvPr id="8" name="Text 6"/>
          <p:cNvSpPr/>
          <p:nvPr/>
        </p:nvSpPr>
        <p:spPr>
          <a:xfrm>
            <a:off x="1115568" y="3017520"/>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Site relaunch on zeev.org</a:t>
            </a:r>
            <a:endParaRPr lang="en-US" sz="1250" dirty="0"/>
          </a:p>
        </p:txBody>
      </p:sp>
      <p:sp>
        <p:nvSpPr>
          <p:cNvPr id="9" name="Shape 7"/>
          <p:cNvSpPr/>
          <p:nvPr/>
        </p:nvSpPr>
        <p:spPr>
          <a:xfrm>
            <a:off x="822960" y="3803904"/>
            <a:ext cx="164592" cy="164592"/>
          </a:xfrm>
          <a:prstGeom prst="ellipse">
            <a:avLst/>
          </a:prstGeom>
          <a:solidFill>
            <a:srgbClr val="2563EB"/>
          </a:solidFill>
          <a:ln/>
        </p:spPr>
      </p:sp>
      <p:sp>
        <p:nvSpPr>
          <p:cNvPr id="10" name="Text 8"/>
          <p:cNvSpPr/>
          <p:nvPr/>
        </p:nvSpPr>
        <p:spPr>
          <a:xfrm>
            <a:off x="1115568" y="3730752"/>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X profile optimized</a:t>
            </a:r>
            <a:endParaRPr lang="en-US" sz="1250" dirty="0"/>
          </a:p>
        </p:txBody>
      </p:sp>
      <p:sp>
        <p:nvSpPr>
          <p:cNvPr id="11" name="Shape 9"/>
          <p:cNvSpPr/>
          <p:nvPr/>
        </p:nvSpPr>
        <p:spPr>
          <a:xfrm>
            <a:off x="822960" y="4517136"/>
            <a:ext cx="164592" cy="164592"/>
          </a:xfrm>
          <a:prstGeom prst="ellipse">
            <a:avLst/>
          </a:prstGeom>
          <a:solidFill>
            <a:srgbClr val="2563EB"/>
          </a:solidFill>
          <a:ln/>
        </p:spPr>
      </p:sp>
      <p:sp>
        <p:nvSpPr>
          <p:cNvPr id="12" name="Text 10"/>
          <p:cNvSpPr/>
          <p:nvPr/>
        </p:nvSpPr>
        <p:spPr>
          <a:xfrm>
            <a:off x="1115568" y="4443984"/>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Robotics Decade Thesis published</a:t>
            </a:r>
            <a:endParaRPr lang="en-US" sz="1250" dirty="0"/>
          </a:p>
        </p:txBody>
      </p:sp>
      <p:sp>
        <p:nvSpPr>
          <p:cNvPr id="13" name="Shape 11"/>
          <p:cNvSpPr/>
          <p:nvPr/>
        </p:nvSpPr>
        <p:spPr>
          <a:xfrm>
            <a:off x="822960" y="5230368"/>
            <a:ext cx="164592" cy="164592"/>
          </a:xfrm>
          <a:prstGeom prst="ellipse">
            <a:avLst/>
          </a:prstGeom>
          <a:solidFill>
            <a:srgbClr val="2563EB"/>
          </a:solidFill>
          <a:ln/>
        </p:spPr>
      </p:sp>
      <p:sp>
        <p:nvSpPr>
          <p:cNvPr id="14" name="Text 12"/>
          <p:cNvSpPr/>
          <p:nvPr/>
        </p:nvSpPr>
        <p:spPr>
          <a:xfrm>
            <a:off x="1115568" y="5157216"/>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First 10 company breakdowns</a:t>
            </a:r>
            <a:endParaRPr lang="en-US" sz="1250" dirty="0"/>
          </a:p>
        </p:txBody>
      </p:sp>
      <p:sp>
        <p:nvSpPr>
          <p:cNvPr id="15" name="Shape 13"/>
          <p:cNvSpPr/>
          <p:nvPr/>
        </p:nvSpPr>
        <p:spPr>
          <a:xfrm>
            <a:off x="4343400" y="2331720"/>
            <a:ext cx="3566160" cy="3794760"/>
          </a:xfrm>
          <a:prstGeom prst="roundRect">
            <a:avLst>
              <a:gd name="adj" fmla="val 1795"/>
            </a:avLst>
          </a:prstGeom>
          <a:solidFill>
            <a:srgbClr val="F0FDFA"/>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16" name="Shape 14"/>
          <p:cNvSpPr/>
          <p:nvPr/>
        </p:nvSpPr>
        <p:spPr>
          <a:xfrm>
            <a:off x="4343400" y="2331720"/>
            <a:ext cx="3566160" cy="502920"/>
          </a:xfrm>
          <a:prstGeom prst="roundRect">
            <a:avLst>
              <a:gd name="adj" fmla="val 10909"/>
            </a:avLst>
          </a:prstGeom>
          <a:solidFill>
            <a:srgbClr val="0D9488"/>
          </a:solidFill>
          <a:ln/>
        </p:spPr>
      </p:sp>
      <p:sp>
        <p:nvSpPr>
          <p:cNvPr id="17" name="Text 15"/>
          <p:cNvSpPr/>
          <p:nvPr/>
        </p:nvSpPr>
        <p:spPr>
          <a:xfrm>
            <a:off x="4343400" y="2331720"/>
            <a:ext cx="356616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60 Days</a:t>
            </a:r>
            <a:endParaRPr lang="en-US" sz="1600" dirty="0"/>
          </a:p>
        </p:txBody>
      </p:sp>
      <p:sp>
        <p:nvSpPr>
          <p:cNvPr id="18" name="Shape 16"/>
          <p:cNvSpPr/>
          <p:nvPr/>
        </p:nvSpPr>
        <p:spPr>
          <a:xfrm>
            <a:off x="4617720" y="3090672"/>
            <a:ext cx="164592" cy="164592"/>
          </a:xfrm>
          <a:prstGeom prst="ellipse">
            <a:avLst/>
          </a:prstGeom>
          <a:solidFill>
            <a:srgbClr val="0D9488"/>
          </a:solidFill>
          <a:ln/>
        </p:spPr>
      </p:sp>
      <p:sp>
        <p:nvSpPr>
          <p:cNvPr id="19" name="Text 17"/>
          <p:cNvSpPr/>
          <p:nvPr/>
        </p:nvSpPr>
        <p:spPr>
          <a:xfrm>
            <a:off x="4910328" y="3017520"/>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Weekly Robotics Brief launched</a:t>
            </a:r>
            <a:endParaRPr lang="en-US" sz="1250" dirty="0"/>
          </a:p>
        </p:txBody>
      </p:sp>
      <p:sp>
        <p:nvSpPr>
          <p:cNvPr id="20" name="Shape 18"/>
          <p:cNvSpPr/>
          <p:nvPr/>
        </p:nvSpPr>
        <p:spPr>
          <a:xfrm>
            <a:off x="4617720" y="3803904"/>
            <a:ext cx="164592" cy="164592"/>
          </a:xfrm>
          <a:prstGeom prst="ellipse">
            <a:avLst/>
          </a:prstGeom>
          <a:solidFill>
            <a:srgbClr val="0D9488"/>
          </a:solidFill>
          <a:ln/>
        </p:spPr>
      </p:sp>
      <p:sp>
        <p:nvSpPr>
          <p:cNvPr id="21" name="Text 19"/>
          <p:cNvSpPr/>
          <p:nvPr/>
        </p:nvSpPr>
        <p:spPr>
          <a:xfrm>
            <a:off x="4910328" y="3730752"/>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Humanoid market map visual</a:t>
            </a:r>
            <a:endParaRPr lang="en-US" sz="1250" dirty="0"/>
          </a:p>
        </p:txBody>
      </p:sp>
      <p:sp>
        <p:nvSpPr>
          <p:cNvPr id="22" name="Shape 20"/>
          <p:cNvSpPr/>
          <p:nvPr/>
        </p:nvSpPr>
        <p:spPr>
          <a:xfrm>
            <a:off x="4617720" y="4517136"/>
            <a:ext cx="164592" cy="164592"/>
          </a:xfrm>
          <a:prstGeom prst="ellipse">
            <a:avLst/>
          </a:prstGeom>
          <a:solidFill>
            <a:srgbClr val="0D9488"/>
          </a:solidFill>
          <a:ln/>
        </p:spPr>
      </p:sp>
      <p:sp>
        <p:nvSpPr>
          <p:cNvPr id="23" name="Text 21"/>
          <p:cNvSpPr/>
          <p:nvPr/>
        </p:nvSpPr>
        <p:spPr>
          <a:xfrm>
            <a:off x="4910328" y="4443984"/>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Founder interviews begin</a:t>
            </a:r>
            <a:endParaRPr lang="en-US" sz="1250" dirty="0"/>
          </a:p>
        </p:txBody>
      </p:sp>
      <p:sp>
        <p:nvSpPr>
          <p:cNvPr id="24" name="Shape 22"/>
          <p:cNvSpPr/>
          <p:nvPr/>
        </p:nvSpPr>
        <p:spPr>
          <a:xfrm>
            <a:off x="4617720" y="5230368"/>
            <a:ext cx="164592" cy="164592"/>
          </a:xfrm>
          <a:prstGeom prst="ellipse">
            <a:avLst/>
          </a:prstGeom>
          <a:solidFill>
            <a:srgbClr val="0D9488"/>
          </a:solidFill>
          <a:ln/>
        </p:spPr>
      </p:sp>
      <p:sp>
        <p:nvSpPr>
          <p:cNvPr id="25" name="Text 23"/>
          <p:cNvSpPr/>
          <p:nvPr/>
        </p:nvSpPr>
        <p:spPr>
          <a:xfrm>
            <a:off x="4910328" y="5157216"/>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First private investor call</a:t>
            </a:r>
            <a:endParaRPr lang="en-US" sz="1250" dirty="0"/>
          </a:p>
        </p:txBody>
      </p:sp>
      <p:sp>
        <p:nvSpPr>
          <p:cNvPr id="26" name="Shape 24"/>
          <p:cNvSpPr/>
          <p:nvPr/>
        </p:nvSpPr>
        <p:spPr>
          <a:xfrm>
            <a:off x="8138160" y="2331720"/>
            <a:ext cx="3566160" cy="3794760"/>
          </a:xfrm>
          <a:prstGeom prst="roundRect">
            <a:avLst>
              <a:gd name="adj" fmla="val 1795"/>
            </a:avLst>
          </a:prstGeom>
          <a:solidFill>
            <a:srgbClr val="FEF3C7"/>
          </a:solidFill>
          <a:ln w="9525">
            <a:solidFill>
              <a:srgbClr val="D0D8E4"/>
            </a:solidFill>
            <a:prstDash val="solid"/>
          </a:ln>
          <a:effectLst>
            <a:outerShdw sx="100000" sy="100000" kx="0" ky="0" algn="bl" rotWithShape="0" blurRad="76200" dist="25400" dir="5400000">
              <a:srgbClr val="C0C8D8">
                <a:alpha val="50000"/>
              </a:srgbClr>
            </a:outerShdw>
          </a:effectLst>
        </p:spPr>
      </p:sp>
      <p:sp>
        <p:nvSpPr>
          <p:cNvPr id="27" name="Shape 25"/>
          <p:cNvSpPr/>
          <p:nvPr/>
        </p:nvSpPr>
        <p:spPr>
          <a:xfrm>
            <a:off x="8138160" y="2331720"/>
            <a:ext cx="3566160" cy="502920"/>
          </a:xfrm>
          <a:prstGeom prst="roundRect">
            <a:avLst>
              <a:gd name="adj" fmla="val 10909"/>
            </a:avLst>
          </a:prstGeom>
          <a:solidFill>
            <a:srgbClr val="D97706"/>
          </a:solidFill>
          <a:ln/>
        </p:spPr>
      </p:sp>
      <p:sp>
        <p:nvSpPr>
          <p:cNvPr id="28" name="Text 26"/>
          <p:cNvSpPr/>
          <p:nvPr/>
        </p:nvSpPr>
        <p:spPr>
          <a:xfrm>
            <a:off x="8138160" y="2331720"/>
            <a:ext cx="356616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90 Days</a:t>
            </a:r>
            <a:endParaRPr lang="en-US" sz="1600" dirty="0"/>
          </a:p>
        </p:txBody>
      </p:sp>
      <p:sp>
        <p:nvSpPr>
          <p:cNvPr id="29" name="Shape 27"/>
          <p:cNvSpPr/>
          <p:nvPr/>
        </p:nvSpPr>
        <p:spPr>
          <a:xfrm>
            <a:off x="8412480" y="3090672"/>
            <a:ext cx="164592" cy="164592"/>
          </a:xfrm>
          <a:prstGeom prst="ellipse">
            <a:avLst/>
          </a:prstGeom>
          <a:solidFill>
            <a:srgbClr val="D97706"/>
          </a:solidFill>
          <a:ln/>
        </p:spPr>
      </p:sp>
      <p:sp>
        <p:nvSpPr>
          <p:cNvPr id="30" name="Text 28"/>
          <p:cNvSpPr/>
          <p:nvPr/>
        </p:nvSpPr>
        <p:spPr>
          <a:xfrm>
            <a:off x="8705088" y="3017520"/>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Qualified investor list built</a:t>
            </a:r>
            <a:endParaRPr lang="en-US" sz="1250" dirty="0"/>
          </a:p>
        </p:txBody>
      </p:sp>
      <p:sp>
        <p:nvSpPr>
          <p:cNvPr id="31" name="Shape 29"/>
          <p:cNvSpPr/>
          <p:nvPr/>
        </p:nvSpPr>
        <p:spPr>
          <a:xfrm>
            <a:off x="8412480" y="3803904"/>
            <a:ext cx="164592" cy="164592"/>
          </a:xfrm>
          <a:prstGeom prst="ellipse">
            <a:avLst/>
          </a:prstGeom>
          <a:solidFill>
            <a:srgbClr val="D97706"/>
          </a:solidFill>
          <a:ln/>
        </p:spPr>
      </p:sp>
      <p:sp>
        <p:nvSpPr>
          <p:cNvPr id="32" name="Text 30"/>
          <p:cNvSpPr/>
          <p:nvPr/>
        </p:nvSpPr>
        <p:spPr>
          <a:xfrm>
            <a:off x="8705088" y="3730752"/>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First research memo published</a:t>
            </a:r>
            <a:endParaRPr lang="en-US" sz="1250" dirty="0"/>
          </a:p>
        </p:txBody>
      </p:sp>
      <p:sp>
        <p:nvSpPr>
          <p:cNvPr id="33" name="Shape 31"/>
          <p:cNvSpPr/>
          <p:nvPr/>
        </p:nvSpPr>
        <p:spPr>
          <a:xfrm>
            <a:off x="8412480" y="4517136"/>
            <a:ext cx="164592" cy="164592"/>
          </a:xfrm>
          <a:prstGeom prst="ellipse">
            <a:avLst/>
          </a:prstGeom>
          <a:solidFill>
            <a:srgbClr val="D97706"/>
          </a:solidFill>
          <a:ln/>
        </p:spPr>
      </p:sp>
      <p:sp>
        <p:nvSpPr>
          <p:cNvPr id="34" name="Text 32"/>
          <p:cNvSpPr/>
          <p:nvPr/>
        </p:nvSpPr>
        <p:spPr>
          <a:xfrm>
            <a:off x="8705088" y="4443984"/>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SPV-ready opportunity pipeline</a:t>
            </a:r>
            <a:endParaRPr lang="en-US" sz="1250" dirty="0"/>
          </a:p>
        </p:txBody>
      </p:sp>
      <p:sp>
        <p:nvSpPr>
          <p:cNvPr id="35" name="Shape 33"/>
          <p:cNvSpPr/>
          <p:nvPr/>
        </p:nvSpPr>
        <p:spPr>
          <a:xfrm>
            <a:off x="8412480" y="5230368"/>
            <a:ext cx="164592" cy="164592"/>
          </a:xfrm>
          <a:prstGeom prst="ellipse">
            <a:avLst/>
          </a:prstGeom>
          <a:solidFill>
            <a:srgbClr val="D97706"/>
          </a:solidFill>
          <a:ln/>
        </p:spPr>
      </p:sp>
      <p:sp>
        <p:nvSpPr>
          <p:cNvPr id="36" name="Text 34"/>
          <p:cNvSpPr/>
          <p:nvPr/>
        </p:nvSpPr>
        <p:spPr>
          <a:xfrm>
            <a:off x="8705088" y="5157216"/>
            <a:ext cx="2788920" cy="530352"/>
          </a:xfrm>
          <a:prstGeom prst="rect">
            <a:avLst/>
          </a:prstGeom>
          <a:noFill/>
          <a:ln/>
        </p:spPr>
        <p:txBody>
          <a:bodyPr wrap="square" lIns="0" tIns="0" rIns="0" bIns="0" rtlCol="0" anchor="t"/>
          <a:lstStyle/>
          <a:p>
            <a:pPr indent="0" marL="0">
              <a:lnSpc>
                <a:spcPct val="120000"/>
              </a:lnSpc>
              <a:buNone/>
            </a:pPr>
            <a:r>
              <a:rPr lang="en-US" sz="1250" dirty="0">
                <a:solidFill>
                  <a:srgbClr val="1A202C"/>
                </a:solidFill>
                <a:latin typeface="Calibri" pitchFamily="34" charset="0"/>
                <a:ea typeface="Calibri" pitchFamily="34" charset="-122"/>
                <a:cs typeface="Calibri" pitchFamily="34" charset="-120"/>
              </a:rPr>
              <a:t>100k follower path locked in</a:t>
            </a:r>
            <a:endParaRPr lang="en-US" sz="1250" dirty="0"/>
          </a:p>
        </p:txBody>
      </p:sp>
      <p:sp>
        <p:nvSpPr>
          <p:cNvPr id="37" name="Shape 35"/>
          <p:cNvSpPr/>
          <p:nvPr/>
        </p:nvSpPr>
        <p:spPr>
          <a:xfrm>
            <a:off x="548640" y="6291072"/>
            <a:ext cx="11064240" cy="457200"/>
          </a:xfrm>
          <a:prstGeom prst="roundRect">
            <a:avLst>
              <a:gd name="adj" fmla="val 10000"/>
            </a:avLst>
          </a:prstGeom>
          <a:solidFill>
            <a:srgbClr val="EFF6FF"/>
          </a:solidFill>
          <a:ln w="19050">
            <a:solidFill>
              <a:srgbClr val="2563EB"/>
            </a:solidFill>
            <a:prstDash val="solid"/>
          </a:ln>
        </p:spPr>
      </p:sp>
      <p:sp>
        <p:nvSpPr>
          <p:cNvPr id="38" name="Text 36"/>
          <p:cNvSpPr/>
          <p:nvPr/>
        </p:nvSpPr>
        <p:spPr>
          <a:xfrm>
            <a:off x="731520" y="6336792"/>
            <a:ext cx="10698480" cy="347472"/>
          </a:xfrm>
          <a:prstGeom prst="rect">
            <a:avLst/>
          </a:prstGeom>
          <a:noFill/>
          <a:ln/>
        </p:spPr>
        <p:txBody>
          <a:bodyPr wrap="square" lIns="0" tIns="0" rIns="0" bIns="0" rtlCol="0" anchor="ctr"/>
          <a:lstStyle/>
          <a:p>
            <a:pPr algn="ctr" indent="0" marL="0">
              <a:buNone/>
            </a:pPr>
            <a:r>
              <a:rPr lang="en-US" sz="1500" b="1" i="1" dirty="0">
                <a:solidFill>
                  <a:srgbClr val="2563EB"/>
                </a:solidFill>
                <a:latin typeface="Cambria" pitchFamily="34" charset="0"/>
                <a:ea typeface="Cambria" pitchFamily="34" charset="-122"/>
                <a:cs typeface="Cambria" pitchFamily="34" charset="-120"/>
              </a:rPr>
              <a:t>Follow the machines. Map the market. Fund the future.</a:t>
            </a:r>
            <a:endParaRPr lang="en-US" sz="1500" dirty="0"/>
          </a:p>
        </p:txBody>
      </p:sp>
      <p:sp>
        <p:nvSpPr>
          <p:cNvPr id="39" name="Shape 37"/>
          <p:cNvSpPr/>
          <p:nvPr/>
        </p:nvSpPr>
        <p:spPr>
          <a:xfrm>
            <a:off x="457200" y="6492240"/>
            <a:ext cx="11247120" cy="0"/>
          </a:xfrm>
          <a:prstGeom prst="line">
            <a:avLst/>
          </a:prstGeom>
          <a:noFill/>
          <a:ln w="6350">
            <a:solidFill>
              <a:srgbClr val="D0D8E4"/>
            </a:solidFill>
            <a:prstDash val="solid"/>
          </a:ln>
        </p:spPr>
      </p:sp>
      <p:sp>
        <p:nvSpPr>
          <p:cNvPr id="40" name="Text 38"/>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41" name="Text 39"/>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72A"/>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2563EB"/>
          </a:solidFill>
          <a:ln/>
        </p:spPr>
      </p:sp>
      <p:sp>
        <p:nvSpPr>
          <p:cNvPr id="3" name="Text 1"/>
          <p:cNvSpPr/>
          <p:nvPr/>
        </p:nvSpPr>
        <p:spPr>
          <a:xfrm>
            <a:off x="502920" y="1828800"/>
            <a:ext cx="5486400" cy="411480"/>
          </a:xfrm>
          <a:prstGeom prst="rect">
            <a:avLst/>
          </a:prstGeom>
          <a:noFill/>
          <a:ln/>
        </p:spPr>
        <p:txBody>
          <a:bodyPr wrap="square" lIns="0" tIns="0" rIns="0" bIns="0" rtlCol="0" anchor="ctr"/>
          <a:lstStyle/>
          <a:p>
            <a:pPr indent="0" marL="0">
              <a:buNone/>
            </a:pPr>
            <a:r>
              <a:rPr lang="en-US" sz="1300" b="1" spc="600" kern="0" dirty="0">
                <a:solidFill>
                  <a:srgbClr val="2563EB"/>
                </a:solidFill>
                <a:latin typeface="Calibri" pitchFamily="34" charset="0"/>
                <a:ea typeface="Calibri" pitchFamily="34" charset="-122"/>
                <a:cs typeface="Calibri" pitchFamily="34" charset="-120"/>
              </a:rPr>
              <a:t>ZEEV.ORG</a:t>
            </a:r>
            <a:endParaRPr lang="en-US" sz="1300" dirty="0"/>
          </a:p>
        </p:txBody>
      </p:sp>
      <p:sp>
        <p:nvSpPr>
          <p:cNvPr id="4" name="Text 2"/>
          <p:cNvSpPr/>
          <p:nvPr/>
        </p:nvSpPr>
        <p:spPr>
          <a:xfrm>
            <a:off x="502920" y="2331720"/>
            <a:ext cx="10058400" cy="2011680"/>
          </a:xfrm>
          <a:prstGeom prst="rect">
            <a:avLst/>
          </a:prstGeom>
          <a:noFill/>
          <a:ln/>
        </p:spPr>
        <p:txBody>
          <a:bodyPr wrap="square" lIns="0" tIns="0" rIns="0" bIns="0" rtlCol="0" anchor="ctr"/>
          <a:lstStyle/>
          <a:p>
            <a:pPr indent="0" marL="0">
              <a:lnSpc>
                <a:spcPct val="108000"/>
              </a:lnSpc>
              <a:buNone/>
            </a:pPr>
            <a:r>
              <a:rPr lang="en-US" sz="4200" b="1" dirty="0">
                <a:solidFill>
                  <a:srgbClr val="FFFFFF"/>
                </a:solidFill>
                <a:latin typeface="Cambria" pitchFamily="34" charset="0"/>
                <a:ea typeface="Cambria" pitchFamily="34" charset="-122"/>
                <a:cs typeface="Cambria" pitchFamily="34" charset="-120"/>
              </a:rPr>
              <a:t>The investor's guide to</a:t>
            </a:r>
            <a:endParaRPr lang="en-US" sz="4200" dirty="0"/>
          </a:p>
          <a:p>
            <a:pPr indent="0" marL="0">
              <a:lnSpc>
                <a:spcPct val="108000"/>
              </a:lnSpc>
              <a:buNone/>
            </a:pPr>
            <a:r>
              <a:rPr lang="en-US" sz="4200" b="1" dirty="0">
                <a:solidFill>
                  <a:srgbClr val="FFFFFF"/>
                </a:solidFill>
                <a:latin typeface="Cambria" pitchFamily="34" charset="0"/>
                <a:ea typeface="Cambria" pitchFamily="34" charset="-122"/>
                <a:cs typeface="Cambria" pitchFamily="34" charset="-120"/>
              </a:rPr>
              <a:t>the robotics decade.</a:t>
            </a:r>
            <a:endParaRPr lang="en-US" sz="4200" dirty="0"/>
          </a:p>
        </p:txBody>
      </p:sp>
      <p:sp>
        <p:nvSpPr>
          <p:cNvPr id="5" name="Text 3"/>
          <p:cNvSpPr/>
          <p:nvPr/>
        </p:nvSpPr>
        <p:spPr>
          <a:xfrm>
            <a:off x="502920" y="4572000"/>
            <a:ext cx="8229600" cy="548640"/>
          </a:xfrm>
          <a:prstGeom prst="rect">
            <a:avLst/>
          </a:prstGeom>
          <a:noFill/>
          <a:ln/>
        </p:spPr>
        <p:txBody>
          <a:bodyPr wrap="square" lIns="0" tIns="0" rIns="0" bIns="0" rtlCol="0" anchor="ctr"/>
          <a:lstStyle/>
          <a:p>
            <a:pPr indent="0" marL="0">
              <a:buNone/>
            </a:pPr>
            <a:r>
              <a:rPr lang="en-US" sz="1550" dirty="0">
                <a:solidFill>
                  <a:srgbClr val="B8C8E8"/>
                </a:solidFill>
                <a:latin typeface="Calibri" pitchFamily="34" charset="0"/>
                <a:ea typeface="Calibri" pitchFamily="34" charset="-122"/>
                <a:cs typeface="Calibri" pitchFamily="34" charset="-120"/>
              </a:rPr>
              <a:t>Humanoids, drones, physical AI, and the machines reshaping the real world.</a:t>
            </a:r>
            <a:endParaRPr lang="en-US" sz="1550" dirty="0"/>
          </a:p>
        </p:txBody>
      </p:sp>
      <p:sp>
        <p:nvSpPr>
          <p:cNvPr id="6" name="Shape 4"/>
          <p:cNvSpPr/>
          <p:nvPr/>
        </p:nvSpPr>
        <p:spPr>
          <a:xfrm>
            <a:off x="502920" y="5349240"/>
            <a:ext cx="2286000" cy="0"/>
          </a:xfrm>
          <a:prstGeom prst="line">
            <a:avLst/>
          </a:prstGeom>
          <a:noFill/>
          <a:ln w="25400">
            <a:solidFill>
              <a:srgbClr val="2563EB"/>
            </a:solidFill>
            <a:prstDash val="solid"/>
          </a:ln>
        </p:spPr>
      </p:sp>
      <p:sp>
        <p:nvSpPr>
          <p:cNvPr id="7" name="Text 5"/>
          <p:cNvSpPr/>
          <p:nvPr/>
        </p:nvSpPr>
        <p:spPr>
          <a:xfrm>
            <a:off x="502920" y="5577840"/>
            <a:ext cx="9144000" cy="411480"/>
          </a:xfrm>
          <a:prstGeom prst="rect">
            <a:avLst/>
          </a:prstGeom>
          <a:noFill/>
          <a:ln/>
        </p:spPr>
        <p:txBody>
          <a:bodyPr wrap="square" lIns="0" tIns="0" rIns="0" bIns="0" rtlCol="0" anchor="ctr"/>
          <a:lstStyle/>
          <a:p>
            <a:pPr indent="0" marL="0">
              <a:buNone/>
            </a:pPr>
            <a:r>
              <a:rPr lang="en-US" sz="1400" i="1" dirty="0">
                <a:solidFill>
                  <a:srgbClr val="93B8F0"/>
                </a:solidFill>
                <a:latin typeface="Cambria" pitchFamily="34" charset="0"/>
                <a:ea typeface="Cambria" pitchFamily="34" charset="-122"/>
                <a:cs typeface="Cambria" pitchFamily="34" charset="-120"/>
              </a:rPr>
              <a:t>Follow the machines. Map the market. Fund the future.</a:t>
            </a:r>
            <a:endParaRPr lang="en-US" sz="1400" dirty="0"/>
          </a:p>
        </p:txBody>
      </p:sp>
      <p:sp>
        <p:nvSpPr>
          <p:cNvPr id="8" name="Text 6"/>
          <p:cNvSpPr/>
          <p:nvPr/>
        </p:nvSpPr>
        <p:spPr>
          <a:xfrm>
            <a:off x="502920" y="6172200"/>
            <a:ext cx="3657600" cy="320040"/>
          </a:xfrm>
          <a:prstGeom prst="rect">
            <a:avLst/>
          </a:prstGeom>
          <a:noFill/>
          <a:ln/>
        </p:spPr>
        <p:txBody>
          <a:bodyPr wrap="square" lIns="0" tIns="0" rIns="0" bIns="0" rtlCol="0" anchor="ctr"/>
          <a:lstStyle/>
          <a:p>
            <a:pPr indent="0" marL="0">
              <a:buNone/>
            </a:pPr>
            <a:r>
              <a:rPr lang="en-US" sz="1200" b="1" dirty="0">
                <a:solidFill>
                  <a:srgbClr val="2563EB"/>
                </a:solidFill>
                <a:latin typeface="Calibri" pitchFamily="34" charset="0"/>
                <a:ea typeface="Calibri" pitchFamily="34" charset="-122"/>
                <a:cs typeface="Calibri" pitchFamily="34" charset="-120"/>
              </a:rPr>
              <a:t>zeev.org</a:t>
            </a:r>
            <a:endParaRPr lang="en-US" sz="1200" dirty="0"/>
          </a:p>
        </p:txBody>
      </p:sp>
      <p:sp>
        <p:nvSpPr>
          <p:cNvPr id="9" name="Shape 7"/>
          <p:cNvSpPr/>
          <p:nvPr/>
        </p:nvSpPr>
        <p:spPr>
          <a:xfrm>
            <a:off x="457200" y="6492240"/>
            <a:ext cx="11247120" cy="0"/>
          </a:xfrm>
          <a:prstGeom prst="line">
            <a:avLst/>
          </a:prstGeom>
          <a:noFill/>
          <a:ln w="6350">
            <a:solidFill>
              <a:srgbClr val="D0D8E4"/>
            </a:solidFill>
            <a:prstDash val="solid"/>
          </a:ln>
        </p:spPr>
      </p:sp>
      <p:sp>
        <p:nvSpPr>
          <p:cNvPr id="10" name="Text 8"/>
          <p:cNvSpPr/>
          <p:nvPr/>
        </p:nvSpPr>
        <p:spPr>
          <a:xfrm>
            <a:off x="548640" y="6583680"/>
            <a:ext cx="7315200" cy="182880"/>
          </a:xfrm>
          <a:prstGeom prst="rect">
            <a:avLst/>
          </a:prstGeom>
          <a:noFill/>
          <a:ln/>
        </p:spPr>
        <p:txBody>
          <a:bodyPr wrap="square" lIns="0" tIns="0" rIns="0" bIns="0" rtlCol="0" anchor="ctr"/>
          <a:lstStyle/>
          <a:p>
            <a:pPr indent="0" marL="0">
              <a:buNone/>
            </a:pPr>
            <a:r>
              <a:rPr lang="en-US" sz="900" dirty="0">
                <a:solidFill>
                  <a:srgbClr val="718096"/>
                </a:solidFill>
                <a:latin typeface="Calibri" pitchFamily="34" charset="0"/>
                <a:ea typeface="Calibri" pitchFamily="34" charset="-122"/>
                <a:cs typeface="Calibri" pitchFamily="34" charset="-120"/>
              </a:rPr>
              <a:t>ZEEV.ORG  ·  ROBOTICS INTELLIGENCE</a:t>
            </a:r>
            <a:endParaRPr lang="en-US" sz="900" dirty="0"/>
          </a:p>
        </p:txBody>
      </p:sp>
      <p:sp>
        <p:nvSpPr>
          <p:cNvPr id="11" name="Text 9"/>
          <p:cNvSpPr/>
          <p:nvPr/>
        </p:nvSpPr>
        <p:spPr>
          <a:xfrm>
            <a:off x="11064240" y="6583680"/>
            <a:ext cx="548640" cy="182880"/>
          </a:xfrm>
          <a:prstGeom prst="rect">
            <a:avLst/>
          </a:prstGeom>
          <a:noFill/>
          <a:ln/>
        </p:spPr>
        <p:txBody>
          <a:bodyPr wrap="square" lIns="0" tIns="0" rIns="0" bIns="0" rtlCol="0" anchor="ctr"/>
          <a:lstStyle/>
          <a:p>
            <a:pPr algn="r" indent="0" marL="0">
              <a:buNone/>
            </a:pPr>
            <a:r>
              <a:rPr lang="en-US" sz="900" dirty="0">
                <a:solidFill>
                  <a:srgbClr val="718096"/>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Zeev.org — The Robotics Trade</dc:title>
  <dc:subject>PptxGenJS Presentation</dc:subject>
  <dc:creator>PptxGenJS</dc:creator>
  <cp:lastModifiedBy>PptxGenJS</cp:lastModifiedBy>
  <cp:revision>1</cp:revision>
  <dcterms:created xsi:type="dcterms:W3CDTF">2026-07-09T02:24:25Z</dcterms:created>
  <dcterms:modified xsi:type="dcterms:W3CDTF">2026-07-09T02:24:25Z</dcterms:modified>
</cp:coreProperties>
</file>